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6" r:id="rId5"/>
    <p:sldMasterId id="2147483672" r:id="rId6"/>
  </p:sldMasterIdLst>
  <p:notesMasterIdLst>
    <p:notesMasterId r:id="rId18"/>
  </p:notesMasterIdLst>
  <p:sldIdLst>
    <p:sldId id="276" r:id="rId7"/>
    <p:sldId id="280" r:id="rId8"/>
    <p:sldId id="291" r:id="rId9"/>
    <p:sldId id="283" r:id="rId10"/>
    <p:sldId id="284" r:id="rId11"/>
    <p:sldId id="286" r:id="rId12"/>
    <p:sldId id="288" r:id="rId13"/>
    <p:sldId id="287" r:id="rId14"/>
    <p:sldId id="290" r:id="rId15"/>
    <p:sldId id="269" r:id="rId16"/>
    <p:sldId id="278"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5F652B-3BBC-8D4B-984B-3164D201D32A}" v="4" dt="2022-01-21T11:09:10.9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20" autoAdjust="0"/>
    <p:restoredTop sz="92892" autoAdjust="0"/>
  </p:normalViewPr>
  <p:slideViewPr>
    <p:cSldViewPr snapToGrid="0" snapToObjects="1">
      <p:cViewPr varScale="1">
        <p:scale>
          <a:sx n="133" d="100"/>
          <a:sy n="133" d="100"/>
        </p:scale>
        <p:origin x="150"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8" d="100"/>
          <a:sy n="88" d="100"/>
        </p:scale>
        <p:origin x="286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6729A1-B6D0-124B-ADEC-A30D7BE65FC3}" type="datetimeFigureOut">
              <a:rPr lang="en-US" smtClean="0"/>
              <a:t>5/28/2022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68C72E-013B-C242-869E-757830C1CF15}" type="slidenum">
              <a:rPr lang="en-US" smtClean="0"/>
              <a:t>‹#›</a:t>
            </a:fld>
            <a:endParaRPr lang="en-US"/>
          </a:p>
        </p:txBody>
      </p:sp>
    </p:spTree>
    <p:extLst>
      <p:ext uri="{BB962C8B-B14F-4D97-AF65-F5344CB8AC3E}">
        <p14:creationId xmlns:p14="http://schemas.microsoft.com/office/powerpoint/2010/main" val="356032878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0A8F-A469-4A0F-A6E3-054B932F2E2D}" type="slidenum">
              <a:rPr lang="en-GB" smtClean="0"/>
              <a:t>2</a:t>
            </a:fld>
            <a:endParaRPr lang="en-GB"/>
          </a:p>
        </p:txBody>
      </p:sp>
    </p:spTree>
    <p:extLst>
      <p:ext uri="{BB962C8B-B14F-4D97-AF65-F5344CB8AC3E}">
        <p14:creationId xmlns:p14="http://schemas.microsoft.com/office/powerpoint/2010/main" val="2374794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0A8F-A469-4A0F-A6E3-054B932F2E2D}" type="slidenum">
              <a:rPr lang="en-GB" smtClean="0"/>
              <a:t>3</a:t>
            </a:fld>
            <a:endParaRPr lang="en-GB"/>
          </a:p>
        </p:txBody>
      </p:sp>
    </p:spTree>
    <p:extLst>
      <p:ext uri="{BB962C8B-B14F-4D97-AF65-F5344CB8AC3E}">
        <p14:creationId xmlns:p14="http://schemas.microsoft.com/office/powerpoint/2010/main" val="4085950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Font typeface="Symbol" panose="05050102010706020507" pitchFamily="18" charset="2"/>
              <a:buChar char=""/>
            </a:pPr>
            <a:r>
              <a:rPr lang="en-GB" dirty="0" smtClean="0">
                <a:latin typeface="Arial" panose="020B0604020202020204" pitchFamily="34" charset="0"/>
                <a:ea typeface="Calibri" panose="020F0502020204030204" pitchFamily="34" charset="0"/>
              </a:rPr>
              <a:t>Dr Bola </a:t>
            </a:r>
            <a:r>
              <a:rPr lang="en-GB" dirty="0" err="1" smtClean="0">
                <a:latin typeface="Arial" panose="020B0604020202020204" pitchFamily="34" charset="0"/>
                <a:ea typeface="Calibri" panose="020F0502020204030204" pitchFamily="34" charset="0"/>
              </a:rPr>
              <a:t>Owolabi</a:t>
            </a:r>
            <a:r>
              <a:rPr lang="en-GB" dirty="0" smtClean="0">
                <a:latin typeface="Arial" panose="020B0604020202020204" pitchFamily="34" charset="0"/>
                <a:ea typeface="Calibri" panose="020F0502020204030204" pitchFamily="34" charset="0"/>
              </a:rPr>
              <a:t>, GP, Director of Health Inequalities NHS England and NHS Improvement (NHSE/I)</a:t>
            </a:r>
            <a:endParaRPr lang="en-GB" dirty="0" smtClean="0">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GB" dirty="0" smtClean="0">
                <a:latin typeface="Arial" panose="020B0604020202020204" pitchFamily="34" charset="0"/>
                <a:ea typeface="Calibri" panose="020F0502020204030204" pitchFamily="34" charset="0"/>
              </a:rPr>
              <a:t>Dr Habib Naqvi, MBE, Director, The NHS Race and Health Observatory</a:t>
            </a:r>
            <a:endParaRPr lang="en-GB" dirty="0" smtClean="0">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GB" dirty="0" smtClean="0">
                <a:latin typeface="Arial" panose="020B0604020202020204" pitchFamily="34" charset="0"/>
                <a:ea typeface="Calibri" panose="020F0502020204030204" pitchFamily="34" charset="0"/>
              </a:rPr>
              <a:t>Qari Asim, MBE, Imam, Chair of Mosques and Imams National Advisory Board, Legal Director, DLA Piper </a:t>
            </a:r>
            <a:endParaRPr lang="en-GB" dirty="0" smtClean="0">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GB" dirty="0" smtClean="0">
                <a:latin typeface="Arial" panose="020B0604020202020204" pitchFamily="34" charset="0"/>
                <a:ea typeface="Calibri" panose="020F0502020204030204" pitchFamily="34" charset="0"/>
              </a:rPr>
              <a:t>Marcus Riddell, Head of Equality and Inclusion – Evidence and Policy; Staff Vaccinations – Covid-19 Workforce Cell, NHSE/I</a:t>
            </a:r>
            <a:endParaRPr lang="en-GB" dirty="0" smtClean="0">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GB" dirty="0" smtClean="0">
                <a:latin typeface="Arial" panose="020B0604020202020204" pitchFamily="34" charset="0"/>
                <a:ea typeface="Calibri" panose="020F0502020204030204" pitchFamily="34" charset="0"/>
              </a:rPr>
              <a:t>Dr Farzana Hussain, GP, Co-Chair of National PCN network at NHS Confederation and PCN clinical Director Newham Central 1 </a:t>
            </a:r>
            <a:endParaRPr lang="en-GB" dirty="0" smtClean="0">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GB" dirty="0" smtClean="0">
                <a:latin typeface="Arial" panose="020B0604020202020204" pitchFamily="34" charset="0"/>
                <a:ea typeface="Calibri" panose="020F0502020204030204" pitchFamily="34" charset="0"/>
              </a:rPr>
              <a:t>Dr Masood Ahmed, Chief Medical Officer, NHS Black Country &amp; West Birmingham CCGs </a:t>
            </a:r>
            <a:endParaRPr lang="en-GB" dirty="0" smtClean="0">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GB" dirty="0" smtClean="0">
                <a:latin typeface="Arial" panose="020B0604020202020204" pitchFamily="34" charset="0"/>
                <a:ea typeface="Calibri" panose="020F0502020204030204" pitchFamily="34" charset="0"/>
              </a:rPr>
              <a:t>Dr Fahim Chowdhury, GP and Primary Care Clinical lead, Enfield, NHS North Central London CCG</a:t>
            </a:r>
            <a:endParaRPr lang="en-GB" dirty="0" smtClean="0">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GB" dirty="0" smtClean="0">
                <a:latin typeface="Arial" panose="020B0604020202020204" pitchFamily="34" charset="0"/>
                <a:ea typeface="Calibri" panose="020F0502020204030204" pitchFamily="34" charset="0"/>
              </a:rPr>
              <a:t>Dr Nitika Silhi, GP and NHS North Central London CCG Elected Governing Body Member, Enfield </a:t>
            </a:r>
            <a:endParaRPr lang="en-GB" dirty="0" smtClean="0">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GB" dirty="0" smtClean="0">
                <a:latin typeface="Arial" panose="020B0604020202020204" pitchFamily="34" charset="0"/>
                <a:ea typeface="Calibri" panose="020F0502020204030204" pitchFamily="34" charset="0"/>
              </a:rPr>
              <a:t>Riyad Karim, Interim Head of Primary Care Commissioning, Enfield, NHS North Central London CCG</a:t>
            </a:r>
          </a:p>
          <a:p>
            <a:pPr marL="342900" lvl="0" indent="-342900">
              <a:spcAft>
                <a:spcPts val="0"/>
              </a:spcAft>
              <a:buFont typeface="Symbol" panose="05050102010706020507" pitchFamily="18" charset="2"/>
              <a:buChar char=""/>
            </a:pPr>
            <a:r>
              <a:rPr lang="en-GB" dirty="0" smtClean="0">
                <a:latin typeface="Arial" panose="020B0604020202020204" pitchFamily="34" charset="0"/>
                <a:ea typeface="Calibri" panose="020F0502020204030204" pitchFamily="34" charset="0"/>
              </a:rPr>
              <a:t>Emily Burch, Head of Physical Health, Lead for COVID-19 Test, Barnet, Enfield and Haringey MH Trust</a:t>
            </a:r>
            <a:endParaRPr lang="en-GB" dirty="0" smtClean="0">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GB" dirty="0" smtClean="0">
                <a:latin typeface="Arial" panose="020B0604020202020204" pitchFamily="34" charset="0"/>
                <a:ea typeface="Calibri" panose="020F0502020204030204" pitchFamily="34" charset="0"/>
              </a:rPr>
              <a:t>Dudu Sher-Arami Consultant in Public Health, Peoples Directorate, London Borough of Enfield </a:t>
            </a:r>
            <a:endParaRPr lang="en-GB" dirty="0" smtClean="0">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8C72E-013B-C242-869E-757830C1CF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025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Font typeface="Symbol" panose="05050102010706020507" pitchFamily="18" charset="2"/>
              <a:buChar char=""/>
            </a:pPr>
            <a:r>
              <a:rPr lang="en-GB" dirty="0" smtClean="0">
                <a:latin typeface="Arial" panose="020B0604020202020204" pitchFamily="34" charset="0"/>
                <a:ea typeface="Calibri" panose="020F0502020204030204" pitchFamily="34" charset="0"/>
              </a:rPr>
              <a:t>Dr Bola </a:t>
            </a:r>
            <a:r>
              <a:rPr lang="en-GB" dirty="0" err="1" smtClean="0">
                <a:latin typeface="Arial" panose="020B0604020202020204" pitchFamily="34" charset="0"/>
                <a:ea typeface="Calibri" panose="020F0502020204030204" pitchFamily="34" charset="0"/>
              </a:rPr>
              <a:t>Owolabi</a:t>
            </a:r>
            <a:r>
              <a:rPr lang="en-GB" dirty="0" smtClean="0">
                <a:latin typeface="Arial" panose="020B0604020202020204" pitchFamily="34" charset="0"/>
                <a:ea typeface="Calibri" panose="020F0502020204030204" pitchFamily="34" charset="0"/>
              </a:rPr>
              <a:t>, GP, Director of Health Inequalities NHS England and NHS Improvement (NHSE/I)</a:t>
            </a:r>
            <a:endParaRPr lang="en-GB" dirty="0" smtClean="0">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GB" dirty="0" smtClean="0">
                <a:latin typeface="Arial" panose="020B0604020202020204" pitchFamily="34" charset="0"/>
                <a:ea typeface="Calibri" panose="020F0502020204030204" pitchFamily="34" charset="0"/>
              </a:rPr>
              <a:t>Dr Habib Naqvi, MBE, Director, The NHS Race and Health Observatory</a:t>
            </a:r>
            <a:endParaRPr lang="en-GB" dirty="0" smtClean="0">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GB" dirty="0" smtClean="0">
                <a:latin typeface="Arial" panose="020B0604020202020204" pitchFamily="34" charset="0"/>
                <a:ea typeface="Calibri" panose="020F0502020204030204" pitchFamily="34" charset="0"/>
              </a:rPr>
              <a:t>Qari Asim, MBE, Imam, Chair of Mosques and Imams National Advisory Board, Legal Director, DLA Piper </a:t>
            </a:r>
            <a:endParaRPr lang="en-GB" dirty="0" smtClean="0">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GB" dirty="0" smtClean="0">
                <a:latin typeface="Arial" panose="020B0604020202020204" pitchFamily="34" charset="0"/>
                <a:ea typeface="Calibri" panose="020F0502020204030204" pitchFamily="34" charset="0"/>
              </a:rPr>
              <a:t>Marcus Riddell, Head of Equality and Inclusion – Evidence and Policy; Staff Vaccinations – Covid-19 Workforce Cell, NHSE/I</a:t>
            </a:r>
            <a:endParaRPr lang="en-GB" dirty="0" smtClean="0">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GB" dirty="0" smtClean="0">
                <a:latin typeface="Arial" panose="020B0604020202020204" pitchFamily="34" charset="0"/>
                <a:ea typeface="Calibri" panose="020F0502020204030204" pitchFamily="34" charset="0"/>
              </a:rPr>
              <a:t>Dr Farzana Hussain, GP, Co-Chair of National PCN network at NHS Confederation and PCN clinical Director Newham Central 1 </a:t>
            </a:r>
            <a:endParaRPr lang="en-GB" dirty="0" smtClean="0">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GB" dirty="0" smtClean="0">
                <a:latin typeface="Arial" panose="020B0604020202020204" pitchFamily="34" charset="0"/>
                <a:ea typeface="Calibri" panose="020F0502020204030204" pitchFamily="34" charset="0"/>
              </a:rPr>
              <a:t>Dr Masood Ahmed, Chief Medical Officer, NHS Black Country &amp; West Birmingham CCGs </a:t>
            </a:r>
            <a:endParaRPr lang="en-GB" dirty="0" smtClean="0">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GB" dirty="0" smtClean="0">
                <a:latin typeface="Arial" panose="020B0604020202020204" pitchFamily="34" charset="0"/>
                <a:ea typeface="Calibri" panose="020F0502020204030204" pitchFamily="34" charset="0"/>
              </a:rPr>
              <a:t>Dr Fahim Chowdhury, GP and Primary Care Clinical lead, Enfield, NHS North Central London CCG</a:t>
            </a:r>
            <a:endParaRPr lang="en-GB" dirty="0" smtClean="0">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GB" dirty="0" smtClean="0">
                <a:latin typeface="Arial" panose="020B0604020202020204" pitchFamily="34" charset="0"/>
                <a:ea typeface="Calibri" panose="020F0502020204030204" pitchFamily="34" charset="0"/>
              </a:rPr>
              <a:t>Dr Nitika Silhi, GP and NHS North Central London CCG Elected Governing Body Member, Enfield </a:t>
            </a:r>
            <a:endParaRPr lang="en-GB" dirty="0" smtClean="0">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GB" dirty="0" smtClean="0">
                <a:latin typeface="Arial" panose="020B0604020202020204" pitchFamily="34" charset="0"/>
                <a:ea typeface="Calibri" panose="020F0502020204030204" pitchFamily="34" charset="0"/>
              </a:rPr>
              <a:t>Riyad Karim, Interim Head of Primary Care Commissioning, Enfield, NHS North Central London CCG</a:t>
            </a:r>
          </a:p>
          <a:p>
            <a:pPr marL="342900" lvl="0" indent="-342900">
              <a:spcAft>
                <a:spcPts val="0"/>
              </a:spcAft>
              <a:buFont typeface="Symbol" panose="05050102010706020507" pitchFamily="18" charset="2"/>
              <a:buChar char=""/>
            </a:pPr>
            <a:r>
              <a:rPr lang="en-GB" dirty="0" smtClean="0">
                <a:latin typeface="Arial" panose="020B0604020202020204" pitchFamily="34" charset="0"/>
                <a:ea typeface="Calibri" panose="020F0502020204030204" pitchFamily="34" charset="0"/>
              </a:rPr>
              <a:t>Emily Burch, Head of Physical Health, Lead for COVID-19 Test, Barnet, Enfield and Haringey MH Trust</a:t>
            </a:r>
            <a:endParaRPr lang="en-GB" dirty="0" smtClean="0">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GB" dirty="0" smtClean="0">
                <a:latin typeface="Arial" panose="020B0604020202020204" pitchFamily="34" charset="0"/>
                <a:ea typeface="Calibri" panose="020F0502020204030204" pitchFamily="34" charset="0"/>
              </a:rPr>
              <a:t>Dudu Sher-Arami Consultant in Public Health, Peoples Directorate, London Borough of Enfield </a:t>
            </a:r>
            <a:endParaRPr lang="en-GB" dirty="0" smtClean="0">
              <a:latin typeface="Calibri" panose="020F0502020204030204" pitchFamily="34" charset="0"/>
              <a:ea typeface="Calibri" panose="020F0502020204030204" pitchFamily="34" charset="0"/>
            </a:endParaRPr>
          </a:p>
          <a:p>
            <a:r>
              <a:rPr lang="en-GB" sz="900" dirty="0" smtClean="0">
                <a:solidFill>
                  <a:prstClr val="black"/>
                </a:solidFill>
                <a:latin typeface="Arial" panose="020B0604020202020204" pitchFamily="34" charset="0"/>
                <a:cs typeface="Arial" panose="020B0604020202020204" pitchFamily="34" charset="0"/>
              </a:rPr>
              <a:t>This ICP Communities Webinar on the COVID-19 vaccine is borne from realisation that uptake of COVID-19 needs to be connected firmly within the context of health inequalities, the need to narrow the gap, recognition of the disproportionate impact of COVID-19 on BAME communities.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8C72E-013B-C242-869E-757830C1CF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942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Great to convene</a:t>
            </a:r>
            <a:r>
              <a:rPr lang="en-GB" baseline="0" dirty="0" smtClean="0"/>
              <a:t> a team to discuss </a:t>
            </a:r>
            <a:r>
              <a:rPr lang="en-GB" baseline="0" dirty="0" err="1" smtClean="0"/>
              <a:t>covid</a:t>
            </a:r>
            <a:r>
              <a:rPr lang="en-GB" baseline="0" dirty="0" smtClean="0"/>
              <a:t> vaccine webinar for Enfield Black African and Caribbean Community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8C72E-013B-C242-869E-757830C1CF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966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Great to convene</a:t>
            </a:r>
            <a:r>
              <a:rPr lang="en-GB" baseline="0" dirty="0" smtClean="0"/>
              <a:t> a team to discuss </a:t>
            </a:r>
            <a:r>
              <a:rPr lang="en-GB" baseline="0" dirty="0" err="1" smtClean="0"/>
              <a:t>covid</a:t>
            </a:r>
            <a:r>
              <a:rPr lang="en-GB" baseline="0" dirty="0" smtClean="0"/>
              <a:t> vaccine webinar for Enfield Black African and Caribbean Community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8C72E-013B-C242-869E-757830C1CF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551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8C72E-013B-C242-869E-757830C1CF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951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0A8F-A469-4A0F-A6E3-054B932F2E2D}" type="slidenum">
              <a:rPr lang="en-GB" smtClean="0"/>
              <a:t>10</a:t>
            </a:fld>
            <a:endParaRPr lang="en-GB"/>
          </a:p>
        </p:txBody>
      </p:sp>
    </p:spTree>
    <p:extLst>
      <p:ext uri="{BB962C8B-B14F-4D97-AF65-F5344CB8AC3E}">
        <p14:creationId xmlns:p14="http://schemas.microsoft.com/office/powerpoint/2010/main" val="1725610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8C72E-013B-C242-869E-757830C1CF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2620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108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3-Small Pentagon Left">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gradFill>
            <a:gsLst>
              <a:gs pos="0">
                <a:schemeClr val="accent2"/>
              </a:gs>
              <a:gs pos="100000">
                <a:srgbClr val="00365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a:extLst>
              <a:ext uri="{FF2B5EF4-FFF2-40B4-BE49-F238E27FC236}">
                <a16:creationId xmlns:a16="http://schemas.microsoft.com/office/drawing/2014/main" id="{431E11F1-2CB8-E941-9B3C-1D54C419F2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977791" y="201243"/>
            <a:ext cx="1906919" cy="716845"/>
          </a:xfrm>
          <a:prstGeom prst="rect">
            <a:avLst/>
          </a:prstGeom>
        </p:spPr>
      </p:pic>
      <p:pic>
        <p:nvPicPr>
          <p:cNvPr id="10" name="Picture 9" descr="A picture containing card, stationary&#10;&#10;Description automatically generated">
            <a:extLst>
              <a:ext uri="{FF2B5EF4-FFF2-40B4-BE49-F238E27FC236}">
                <a16:creationId xmlns:a16="http://schemas.microsoft.com/office/drawing/2014/main" id="{528701B6-ED9E-214A-BF53-11DAB8F6D5C5}"/>
              </a:ext>
            </a:extLst>
          </p:cNvPr>
          <p:cNvPicPr>
            <a:picLocks noChangeAspect="1"/>
          </p:cNvPicPr>
          <p:nvPr userDrawn="1"/>
        </p:nvPicPr>
        <p:blipFill rotWithShape="1">
          <a:blip r:embed="rId3" cstate="print">
            <a:alphaModFix/>
            <a:extLst>
              <a:ext uri="{28A0092B-C50C-407E-A947-70E740481C1C}">
                <a14:useLocalDpi xmlns:a14="http://schemas.microsoft.com/office/drawing/2010/main" val="0"/>
              </a:ext>
            </a:extLst>
          </a:blip>
          <a:srcRect l="-2744" t="-381" r="-1" b="670"/>
          <a:stretch/>
        </p:blipFill>
        <p:spPr>
          <a:xfrm>
            <a:off x="834955" y="823500"/>
            <a:ext cx="3602849" cy="3496499"/>
          </a:xfrm>
          <a:prstGeom prst="rect">
            <a:avLst/>
          </a:prstGeom>
        </p:spPr>
      </p:pic>
      <p:sp>
        <p:nvSpPr>
          <p:cNvPr id="16" name="Text Placeholder 7">
            <a:extLst>
              <a:ext uri="{FF2B5EF4-FFF2-40B4-BE49-F238E27FC236}">
                <a16:creationId xmlns:a16="http://schemas.microsoft.com/office/drawing/2014/main" id="{8C2C97C7-BB35-BD47-B5F7-7431306DAAF4}"/>
              </a:ext>
            </a:extLst>
          </p:cNvPr>
          <p:cNvSpPr>
            <a:spLocks noGrp="1"/>
          </p:cNvSpPr>
          <p:nvPr>
            <p:ph type="body" sz="quarter" idx="10" hasCustomPrompt="1"/>
          </p:nvPr>
        </p:nvSpPr>
        <p:spPr>
          <a:xfrm>
            <a:off x="4661688" y="2457267"/>
            <a:ext cx="3151191" cy="573526"/>
          </a:xfrm>
          <a:prstGeom prst="rect">
            <a:avLst/>
          </a:prstGeom>
        </p:spPr>
        <p:txBody>
          <a:bodyPr lIns="0" tIns="0" rIns="0" bIns="0"/>
          <a:lstStyle>
            <a:lvl1pPr marL="0" indent="0">
              <a:buNone/>
              <a:defRPr sz="3000" baseline="0">
                <a:solidFill>
                  <a:schemeClr val="bg1"/>
                </a:solidFill>
                <a:latin typeface="Arial" panose="020B0604020202020204" pitchFamily="34" charset="0"/>
                <a:cs typeface="Arial" panose="020B0604020202020204" pitchFamily="34" charset="0"/>
              </a:defRPr>
            </a:lvl1pPr>
          </a:lstStyle>
          <a:p>
            <a:pPr lvl="0"/>
            <a:r>
              <a:rPr lang="en-GB" dirty="0"/>
              <a:t>Presentation title</a:t>
            </a:r>
          </a:p>
        </p:txBody>
      </p:sp>
    </p:spTree>
    <p:extLst>
      <p:ext uri="{BB962C8B-B14F-4D97-AF65-F5344CB8AC3E}">
        <p14:creationId xmlns:p14="http://schemas.microsoft.com/office/powerpoint/2010/main" val="3186692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 or title with image on left">
    <p:spTree>
      <p:nvGrpSpPr>
        <p:cNvPr id="1" name=""/>
        <p:cNvGrpSpPr/>
        <p:nvPr/>
      </p:nvGrpSpPr>
      <p:grpSpPr>
        <a:xfrm>
          <a:off x="0" y="0"/>
          <a:ext cx="0" cy="0"/>
          <a:chOff x="0" y="0"/>
          <a:chExt cx="0" cy="0"/>
        </a:xfrm>
      </p:grpSpPr>
      <p:sp>
        <p:nvSpPr>
          <p:cNvPr id="13" name="Rectangle 12"/>
          <p:cNvSpPr/>
          <p:nvPr userDrawn="1"/>
        </p:nvSpPr>
        <p:spPr>
          <a:xfrm>
            <a:off x="4478482" y="-13500"/>
            <a:ext cx="4665518" cy="5157000"/>
          </a:xfrm>
          <a:prstGeom prst="rect">
            <a:avLst/>
          </a:prstGeom>
          <a:gradFill>
            <a:gsLst>
              <a:gs pos="0">
                <a:schemeClr val="accent2"/>
              </a:gs>
              <a:gs pos="100000">
                <a:srgbClr val="00365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7" name="Picture 16">
            <a:extLst>
              <a:ext uri="{FF2B5EF4-FFF2-40B4-BE49-F238E27FC236}">
                <a16:creationId xmlns:a16="http://schemas.microsoft.com/office/drawing/2014/main" id="{047A0745-0A5C-404E-BF62-A3FBFDEE36D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977791" y="201243"/>
            <a:ext cx="1906919" cy="716845"/>
          </a:xfrm>
          <a:prstGeom prst="rect">
            <a:avLst/>
          </a:prstGeom>
        </p:spPr>
      </p:pic>
      <p:sp>
        <p:nvSpPr>
          <p:cNvPr id="18" name="Picture Placeholder 11">
            <a:extLst>
              <a:ext uri="{FF2B5EF4-FFF2-40B4-BE49-F238E27FC236}">
                <a16:creationId xmlns:a16="http://schemas.microsoft.com/office/drawing/2014/main" id="{F55DD1E0-0A7C-E94B-9888-630C09C7BD5B}"/>
              </a:ext>
            </a:extLst>
          </p:cNvPr>
          <p:cNvSpPr>
            <a:spLocks noGrp="1"/>
          </p:cNvSpPr>
          <p:nvPr>
            <p:ph type="pic" sz="quarter" idx="13" hasCustomPrompt="1"/>
          </p:nvPr>
        </p:nvSpPr>
        <p:spPr>
          <a:xfrm>
            <a:off x="0" y="13500"/>
            <a:ext cx="4478482" cy="5130000"/>
          </a:xfrm>
          <a:prstGeom prst="rect">
            <a:avLst/>
          </a:prstGeom>
        </p:spPr>
        <p:txBody>
          <a:bodyPr/>
          <a:lstStyle>
            <a:lvl1pPr marL="0" indent="0">
              <a:buNone/>
              <a:defRPr sz="1500">
                <a:latin typeface="Arial" panose="020B0604020202020204" pitchFamily="34" charset="0"/>
                <a:cs typeface="Arial" panose="020B0604020202020204" pitchFamily="34" charset="0"/>
              </a:defRPr>
            </a:lvl1pPr>
          </a:lstStyle>
          <a:p>
            <a:r>
              <a:rPr lang="en-GB" sz="2100" dirty="0"/>
              <a:t>Insert image</a:t>
            </a:r>
            <a:endParaRPr lang="en-GB" dirty="0"/>
          </a:p>
        </p:txBody>
      </p:sp>
      <p:sp>
        <p:nvSpPr>
          <p:cNvPr id="10" name="Text Placeholder 7">
            <a:extLst>
              <a:ext uri="{FF2B5EF4-FFF2-40B4-BE49-F238E27FC236}">
                <a16:creationId xmlns:a16="http://schemas.microsoft.com/office/drawing/2014/main" id="{BD036CC6-2C87-7B4E-9594-07CDBA003C6E}"/>
              </a:ext>
            </a:extLst>
          </p:cNvPr>
          <p:cNvSpPr>
            <a:spLocks noGrp="1"/>
          </p:cNvSpPr>
          <p:nvPr>
            <p:ph type="body" sz="quarter" idx="10" hasCustomPrompt="1"/>
          </p:nvPr>
        </p:nvSpPr>
        <p:spPr>
          <a:xfrm>
            <a:off x="5181910" y="1818581"/>
            <a:ext cx="3258662" cy="2080028"/>
          </a:xfrm>
          <a:prstGeom prst="rect">
            <a:avLst/>
          </a:prstGeom>
        </p:spPr>
        <p:txBody>
          <a:bodyPr lIns="0" tIns="0" rIns="0" bIns="0"/>
          <a:lstStyle>
            <a:lvl1pPr marL="0" indent="0">
              <a:buNone/>
              <a:defRPr sz="3000" baseline="0">
                <a:solidFill>
                  <a:schemeClr val="bg1"/>
                </a:solidFill>
                <a:latin typeface="Arial" panose="020B0604020202020204" pitchFamily="34" charset="0"/>
                <a:cs typeface="Arial" panose="020B0604020202020204" pitchFamily="34" charset="0"/>
              </a:defRPr>
            </a:lvl1pPr>
          </a:lstStyle>
          <a:p>
            <a:pPr lvl="0"/>
            <a:r>
              <a:rPr lang="en-GB" dirty="0"/>
              <a:t>Sub title, contents</a:t>
            </a:r>
          </a:p>
        </p:txBody>
      </p:sp>
      <p:pic>
        <p:nvPicPr>
          <p:cNvPr id="12" name="Picture 11" descr="A picture containing card, stationary&#10;&#10;Description automatically generated">
            <a:extLst>
              <a:ext uri="{FF2B5EF4-FFF2-40B4-BE49-F238E27FC236}">
                <a16:creationId xmlns:a16="http://schemas.microsoft.com/office/drawing/2014/main" id="{FCB7D92F-99C3-7C4D-BB0E-C328FB7AD0B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865" b="21007"/>
          <a:stretch/>
        </p:blipFill>
        <p:spPr>
          <a:xfrm flipH="1">
            <a:off x="6352497" y="2750168"/>
            <a:ext cx="2791503" cy="2393333"/>
          </a:xfrm>
          <a:prstGeom prst="rect">
            <a:avLst/>
          </a:prstGeom>
        </p:spPr>
      </p:pic>
    </p:spTree>
    <p:extLst>
      <p:ext uri="{BB962C8B-B14F-4D97-AF65-F5344CB8AC3E}">
        <p14:creationId xmlns:p14="http://schemas.microsoft.com/office/powerpoint/2010/main" val="428883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9DFA37-B2E9-4020-91A1-8341545C685A}" type="datetimeFigureOut">
              <a:rPr lang="en-GB" smtClean="0"/>
              <a:t>28/05/2022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8FE613-22B4-444E-9927-CD8B4D2ECEEA}" type="slidenum">
              <a:rPr lang="en-GB" smtClean="0"/>
              <a:t>‹#›</a:t>
            </a:fld>
            <a:endParaRPr lang="en-GB"/>
          </a:p>
        </p:txBody>
      </p:sp>
    </p:spTree>
    <p:extLst>
      <p:ext uri="{BB962C8B-B14F-4D97-AF65-F5344CB8AC3E}">
        <p14:creationId xmlns:p14="http://schemas.microsoft.com/office/powerpoint/2010/main" val="274391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slides - blank">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DC3E9DF6-138C-D846-9B67-3E84344188BF}"/>
              </a:ext>
            </a:extLst>
          </p:cNvPr>
          <p:cNvSpPr>
            <a:spLocks noGrp="1"/>
          </p:cNvSpPr>
          <p:nvPr>
            <p:ph type="body" sz="quarter" idx="10" hasCustomPrompt="1"/>
          </p:nvPr>
        </p:nvSpPr>
        <p:spPr>
          <a:xfrm>
            <a:off x="241505" y="300357"/>
            <a:ext cx="5957072" cy="370032"/>
          </a:xfrm>
          <a:prstGeom prst="rect">
            <a:avLst/>
          </a:prstGeom>
        </p:spPr>
        <p:txBody>
          <a:bodyPr lIns="0" tIns="0" rIns="0" bIns="0"/>
          <a:lstStyle>
            <a:lvl1pPr marL="0" indent="0">
              <a:buNone/>
              <a:defRPr sz="3000" baseline="0">
                <a:solidFill>
                  <a:srgbClr val="005EB8"/>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1074241237"/>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63961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1-Large Pentagon Left">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gradFill>
            <a:gsLst>
              <a:gs pos="0">
                <a:schemeClr val="accent2"/>
              </a:gs>
              <a:gs pos="100000">
                <a:srgbClr val="00365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a:extLst>
              <a:ext uri="{FF2B5EF4-FFF2-40B4-BE49-F238E27FC236}">
                <a16:creationId xmlns:a16="http://schemas.microsoft.com/office/drawing/2014/main" id="{431E11F1-2CB8-E941-9B3C-1D54C419F2A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977791" y="201243"/>
            <a:ext cx="1906919" cy="716845"/>
          </a:xfrm>
          <a:prstGeom prst="rect">
            <a:avLst/>
          </a:prstGeom>
        </p:spPr>
      </p:pic>
      <p:pic>
        <p:nvPicPr>
          <p:cNvPr id="10" name="Picture 9" descr="A picture containing card, stationary&#10;&#10;Description automatically generated">
            <a:extLst>
              <a:ext uri="{FF2B5EF4-FFF2-40B4-BE49-F238E27FC236}">
                <a16:creationId xmlns:a16="http://schemas.microsoft.com/office/drawing/2014/main" id="{9B0C2AFD-54FE-5941-9AFC-FB6315E39392}"/>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2744" t="-381" r="-1" b="670"/>
          <a:stretch/>
        </p:blipFill>
        <p:spPr>
          <a:xfrm>
            <a:off x="-357214" y="-73564"/>
            <a:ext cx="5375747" cy="5217064"/>
          </a:xfrm>
          <a:prstGeom prst="rect">
            <a:avLst/>
          </a:prstGeom>
        </p:spPr>
      </p:pic>
      <p:sp>
        <p:nvSpPr>
          <p:cNvPr id="11" name="Text Placeholder 7">
            <a:extLst>
              <a:ext uri="{FF2B5EF4-FFF2-40B4-BE49-F238E27FC236}">
                <a16:creationId xmlns:a16="http://schemas.microsoft.com/office/drawing/2014/main" id="{BA30CBE2-12F4-7146-A4AB-F36199471086}"/>
              </a:ext>
            </a:extLst>
          </p:cNvPr>
          <p:cNvSpPr>
            <a:spLocks noGrp="1"/>
          </p:cNvSpPr>
          <p:nvPr>
            <p:ph type="body" sz="quarter" idx="10" hasCustomPrompt="1"/>
          </p:nvPr>
        </p:nvSpPr>
        <p:spPr>
          <a:xfrm>
            <a:off x="5299946" y="2457267"/>
            <a:ext cx="3151191" cy="573526"/>
          </a:xfrm>
          <a:prstGeom prst="rect">
            <a:avLst/>
          </a:prstGeom>
        </p:spPr>
        <p:txBody>
          <a:bodyPr lIns="0" tIns="0" rIns="0" bIns="0"/>
          <a:lstStyle>
            <a:lvl1pPr marL="0" indent="0">
              <a:buNone/>
              <a:defRPr sz="3000" baseline="0">
                <a:solidFill>
                  <a:schemeClr val="bg1"/>
                </a:solidFill>
                <a:latin typeface="Arial" panose="020B0604020202020204" pitchFamily="34" charset="0"/>
                <a:cs typeface="Arial" panose="020B0604020202020204" pitchFamily="34" charset="0"/>
              </a:defRPr>
            </a:lvl1pPr>
          </a:lstStyle>
          <a:p>
            <a:pPr lvl="0"/>
            <a:r>
              <a:rPr lang="en-GB" dirty="0"/>
              <a:t>Presentation title</a:t>
            </a:r>
          </a:p>
        </p:txBody>
      </p:sp>
    </p:spTree>
    <p:extLst>
      <p:ext uri="{BB962C8B-B14F-4D97-AF65-F5344CB8AC3E}">
        <p14:creationId xmlns:p14="http://schemas.microsoft.com/office/powerpoint/2010/main" val="3570107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2-Medium Pentagon Left">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gradFill>
            <a:gsLst>
              <a:gs pos="0">
                <a:schemeClr val="accent2"/>
              </a:gs>
              <a:gs pos="100000">
                <a:srgbClr val="00365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9" descr="A picture containing card, stationary&#10;&#10;Description automatically generated">
            <a:extLst>
              <a:ext uri="{FF2B5EF4-FFF2-40B4-BE49-F238E27FC236}">
                <a16:creationId xmlns:a16="http://schemas.microsoft.com/office/drawing/2014/main" id="{2F7626C2-97D3-954D-8EF8-2EC5C7B6CFFE}"/>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2744" t="-381" r="-1" b="670"/>
          <a:stretch/>
        </p:blipFill>
        <p:spPr>
          <a:xfrm>
            <a:off x="-300801" y="368750"/>
            <a:ext cx="4540013" cy="4406000"/>
          </a:xfrm>
          <a:prstGeom prst="rect">
            <a:avLst/>
          </a:prstGeom>
        </p:spPr>
      </p:pic>
      <p:sp>
        <p:nvSpPr>
          <p:cNvPr id="8" name="Text Placeholder 7"/>
          <p:cNvSpPr>
            <a:spLocks noGrp="1"/>
          </p:cNvSpPr>
          <p:nvPr>
            <p:ph type="body" sz="quarter" idx="10" hasCustomPrompt="1"/>
          </p:nvPr>
        </p:nvSpPr>
        <p:spPr>
          <a:xfrm>
            <a:off x="4661688" y="2457267"/>
            <a:ext cx="3151191" cy="573526"/>
          </a:xfrm>
          <a:prstGeom prst="rect">
            <a:avLst/>
          </a:prstGeom>
        </p:spPr>
        <p:txBody>
          <a:bodyPr lIns="0" tIns="0" rIns="0" bIns="0"/>
          <a:lstStyle>
            <a:lvl1pPr marL="0" indent="0">
              <a:buNone/>
              <a:defRPr sz="3000" baseline="0">
                <a:solidFill>
                  <a:schemeClr val="bg1"/>
                </a:solidFill>
                <a:latin typeface="Arial" panose="020B0604020202020204" pitchFamily="34" charset="0"/>
                <a:cs typeface="Arial" panose="020B0604020202020204" pitchFamily="34" charset="0"/>
              </a:defRPr>
            </a:lvl1pPr>
          </a:lstStyle>
          <a:p>
            <a:pPr lvl="0"/>
            <a:r>
              <a:rPr lang="en-GB" dirty="0"/>
              <a:t>Presentation title</a:t>
            </a:r>
          </a:p>
        </p:txBody>
      </p:sp>
      <p:pic>
        <p:nvPicPr>
          <p:cNvPr id="9" name="Picture 8">
            <a:extLst>
              <a:ext uri="{FF2B5EF4-FFF2-40B4-BE49-F238E27FC236}">
                <a16:creationId xmlns:a16="http://schemas.microsoft.com/office/drawing/2014/main" id="{431E11F1-2CB8-E941-9B3C-1D54C419F2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977791" y="201243"/>
            <a:ext cx="1906919" cy="716845"/>
          </a:xfrm>
          <a:prstGeom prst="rect">
            <a:avLst/>
          </a:prstGeom>
        </p:spPr>
      </p:pic>
    </p:spTree>
    <p:extLst>
      <p:ext uri="{BB962C8B-B14F-4D97-AF65-F5344CB8AC3E}">
        <p14:creationId xmlns:p14="http://schemas.microsoft.com/office/powerpoint/2010/main" val="1029172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Small Pentagon Left">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gradFill>
            <a:gsLst>
              <a:gs pos="0">
                <a:schemeClr val="accent2"/>
              </a:gs>
              <a:gs pos="100000">
                <a:srgbClr val="00365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a:extLst>
              <a:ext uri="{FF2B5EF4-FFF2-40B4-BE49-F238E27FC236}">
                <a16:creationId xmlns:a16="http://schemas.microsoft.com/office/drawing/2014/main" id="{431E11F1-2CB8-E941-9B3C-1D54C419F2A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977791" y="201243"/>
            <a:ext cx="1906919" cy="716845"/>
          </a:xfrm>
          <a:prstGeom prst="rect">
            <a:avLst/>
          </a:prstGeom>
        </p:spPr>
      </p:pic>
      <p:pic>
        <p:nvPicPr>
          <p:cNvPr id="10" name="Picture 9" descr="A picture containing card, stationary&#10;&#10;Description automatically generated">
            <a:extLst>
              <a:ext uri="{FF2B5EF4-FFF2-40B4-BE49-F238E27FC236}">
                <a16:creationId xmlns:a16="http://schemas.microsoft.com/office/drawing/2014/main" id="{528701B6-ED9E-214A-BF53-11DAB8F6D5C5}"/>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2744" t="-381" r="-1" b="670"/>
          <a:stretch/>
        </p:blipFill>
        <p:spPr>
          <a:xfrm>
            <a:off x="834955" y="823500"/>
            <a:ext cx="3602849" cy="3496499"/>
          </a:xfrm>
          <a:prstGeom prst="rect">
            <a:avLst/>
          </a:prstGeom>
        </p:spPr>
      </p:pic>
      <p:sp>
        <p:nvSpPr>
          <p:cNvPr id="16" name="Text Placeholder 7">
            <a:extLst>
              <a:ext uri="{FF2B5EF4-FFF2-40B4-BE49-F238E27FC236}">
                <a16:creationId xmlns:a16="http://schemas.microsoft.com/office/drawing/2014/main" id="{8C2C97C7-BB35-BD47-B5F7-7431306DAAF4}"/>
              </a:ext>
            </a:extLst>
          </p:cNvPr>
          <p:cNvSpPr>
            <a:spLocks noGrp="1"/>
          </p:cNvSpPr>
          <p:nvPr>
            <p:ph type="body" sz="quarter" idx="10" hasCustomPrompt="1"/>
          </p:nvPr>
        </p:nvSpPr>
        <p:spPr>
          <a:xfrm>
            <a:off x="4661688" y="2457267"/>
            <a:ext cx="3151191" cy="573526"/>
          </a:xfrm>
          <a:prstGeom prst="rect">
            <a:avLst/>
          </a:prstGeom>
        </p:spPr>
        <p:txBody>
          <a:bodyPr lIns="0" tIns="0" rIns="0" bIns="0"/>
          <a:lstStyle>
            <a:lvl1pPr marL="0" indent="0">
              <a:buNone/>
              <a:defRPr sz="3000" baseline="0">
                <a:solidFill>
                  <a:schemeClr val="bg1"/>
                </a:solidFill>
                <a:latin typeface="Arial" panose="020B0604020202020204" pitchFamily="34" charset="0"/>
                <a:cs typeface="Arial" panose="020B0604020202020204" pitchFamily="34" charset="0"/>
              </a:defRPr>
            </a:lvl1pPr>
          </a:lstStyle>
          <a:p>
            <a:pPr lvl="0"/>
            <a:r>
              <a:rPr lang="en-GB" dirty="0"/>
              <a:t>Presentation title</a:t>
            </a:r>
          </a:p>
        </p:txBody>
      </p:sp>
    </p:spTree>
    <p:extLst>
      <p:ext uri="{BB962C8B-B14F-4D97-AF65-F5344CB8AC3E}">
        <p14:creationId xmlns:p14="http://schemas.microsoft.com/office/powerpoint/2010/main" val="122725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or title with image on left">
    <p:spTree>
      <p:nvGrpSpPr>
        <p:cNvPr id="1" name=""/>
        <p:cNvGrpSpPr/>
        <p:nvPr/>
      </p:nvGrpSpPr>
      <p:grpSpPr>
        <a:xfrm>
          <a:off x="0" y="0"/>
          <a:ext cx="0" cy="0"/>
          <a:chOff x="0" y="0"/>
          <a:chExt cx="0" cy="0"/>
        </a:xfrm>
      </p:grpSpPr>
      <p:sp>
        <p:nvSpPr>
          <p:cNvPr id="13" name="Rectangle 12"/>
          <p:cNvSpPr/>
          <p:nvPr userDrawn="1"/>
        </p:nvSpPr>
        <p:spPr>
          <a:xfrm>
            <a:off x="4478482" y="-13500"/>
            <a:ext cx="4665518" cy="5157000"/>
          </a:xfrm>
          <a:prstGeom prst="rect">
            <a:avLst/>
          </a:prstGeom>
          <a:gradFill>
            <a:gsLst>
              <a:gs pos="0">
                <a:schemeClr val="accent2"/>
              </a:gs>
              <a:gs pos="100000">
                <a:srgbClr val="00365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7" name="Picture 16">
            <a:extLst>
              <a:ext uri="{FF2B5EF4-FFF2-40B4-BE49-F238E27FC236}">
                <a16:creationId xmlns:a16="http://schemas.microsoft.com/office/drawing/2014/main" id="{047A0745-0A5C-404E-BF62-A3FBFDEE36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977791" y="201243"/>
            <a:ext cx="1906919" cy="716845"/>
          </a:xfrm>
          <a:prstGeom prst="rect">
            <a:avLst/>
          </a:prstGeom>
        </p:spPr>
      </p:pic>
      <p:sp>
        <p:nvSpPr>
          <p:cNvPr id="18" name="Picture Placeholder 11">
            <a:extLst>
              <a:ext uri="{FF2B5EF4-FFF2-40B4-BE49-F238E27FC236}">
                <a16:creationId xmlns:a16="http://schemas.microsoft.com/office/drawing/2014/main" id="{F55DD1E0-0A7C-E94B-9888-630C09C7BD5B}"/>
              </a:ext>
            </a:extLst>
          </p:cNvPr>
          <p:cNvSpPr>
            <a:spLocks noGrp="1"/>
          </p:cNvSpPr>
          <p:nvPr>
            <p:ph type="pic" sz="quarter" idx="13" hasCustomPrompt="1"/>
          </p:nvPr>
        </p:nvSpPr>
        <p:spPr>
          <a:xfrm>
            <a:off x="0" y="13500"/>
            <a:ext cx="4478482" cy="5130000"/>
          </a:xfrm>
          <a:prstGeom prst="rect">
            <a:avLst/>
          </a:prstGeom>
        </p:spPr>
        <p:txBody>
          <a:bodyPr/>
          <a:lstStyle>
            <a:lvl1pPr marL="0" indent="0">
              <a:buNone/>
              <a:defRPr sz="1500">
                <a:latin typeface="Arial" panose="020B0604020202020204" pitchFamily="34" charset="0"/>
                <a:cs typeface="Arial" panose="020B0604020202020204" pitchFamily="34" charset="0"/>
              </a:defRPr>
            </a:lvl1pPr>
          </a:lstStyle>
          <a:p>
            <a:r>
              <a:rPr lang="en-GB" sz="2100" dirty="0"/>
              <a:t>Insert image</a:t>
            </a:r>
            <a:endParaRPr lang="en-GB" dirty="0"/>
          </a:p>
        </p:txBody>
      </p:sp>
      <p:sp>
        <p:nvSpPr>
          <p:cNvPr id="10" name="Text Placeholder 7">
            <a:extLst>
              <a:ext uri="{FF2B5EF4-FFF2-40B4-BE49-F238E27FC236}">
                <a16:creationId xmlns:a16="http://schemas.microsoft.com/office/drawing/2014/main" id="{BD036CC6-2C87-7B4E-9594-07CDBA003C6E}"/>
              </a:ext>
            </a:extLst>
          </p:cNvPr>
          <p:cNvSpPr>
            <a:spLocks noGrp="1"/>
          </p:cNvSpPr>
          <p:nvPr>
            <p:ph type="body" sz="quarter" idx="10" hasCustomPrompt="1"/>
          </p:nvPr>
        </p:nvSpPr>
        <p:spPr>
          <a:xfrm>
            <a:off x="5181910" y="1818581"/>
            <a:ext cx="3258662" cy="2080028"/>
          </a:xfrm>
          <a:prstGeom prst="rect">
            <a:avLst/>
          </a:prstGeom>
        </p:spPr>
        <p:txBody>
          <a:bodyPr lIns="0" tIns="0" rIns="0" bIns="0"/>
          <a:lstStyle>
            <a:lvl1pPr marL="0" indent="0">
              <a:buNone/>
              <a:defRPr sz="3000" baseline="0">
                <a:solidFill>
                  <a:schemeClr val="bg1"/>
                </a:solidFill>
                <a:latin typeface="Arial" panose="020B0604020202020204" pitchFamily="34" charset="0"/>
                <a:cs typeface="Arial" panose="020B0604020202020204" pitchFamily="34" charset="0"/>
              </a:defRPr>
            </a:lvl1pPr>
          </a:lstStyle>
          <a:p>
            <a:pPr lvl="0"/>
            <a:r>
              <a:rPr lang="en-GB" dirty="0"/>
              <a:t>Sub title, contents</a:t>
            </a:r>
          </a:p>
        </p:txBody>
      </p:sp>
      <p:pic>
        <p:nvPicPr>
          <p:cNvPr id="12" name="Picture 11" descr="A picture containing card, stationary&#10;&#10;Description automatically generated">
            <a:extLst>
              <a:ext uri="{FF2B5EF4-FFF2-40B4-BE49-F238E27FC236}">
                <a16:creationId xmlns:a16="http://schemas.microsoft.com/office/drawing/2014/main" id="{FCB7D92F-99C3-7C4D-BB0E-C328FB7AD0B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865" b="21007"/>
          <a:stretch/>
        </p:blipFill>
        <p:spPr>
          <a:xfrm flipH="1">
            <a:off x="6352497" y="2750168"/>
            <a:ext cx="2791503" cy="2393333"/>
          </a:xfrm>
          <a:prstGeom prst="rect">
            <a:avLst/>
          </a:prstGeom>
        </p:spPr>
      </p:pic>
    </p:spTree>
    <p:extLst>
      <p:ext uri="{BB962C8B-B14F-4D97-AF65-F5344CB8AC3E}">
        <p14:creationId xmlns:p14="http://schemas.microsoft.com/office/powerpoint/2010/main" val="3365091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1-Large Pentagon Left">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gradFill>
            <a:gsLst>
              <a:gs pos="0">
                <a:schemeClr val="accent2"/>
              </a:gs>
              <a:gs pos="100000">
                <a:srgbClr val="00365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a:extLst>
              <a:ext uri="{FF2B5EF4-FFF2-40B4-BE49-F238E27FC236}">
                <a16:creationId xmlns:a16="http://schemas.microsoft.com/office/drawing/2014/main" id="{431E11F1-2CB8-E941-9B3C-1D54C419F2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977791" y="201243"/>
            <a:ext cx="1906919" cy="716845"/>
          </a:xfrm>
          <a:prstGeom prst="rect">
            <a:avLst/>
          </a:prstGeom>
        </p:spPr>
      </p:pic>
      <p:pic>
        <p:nvPicPr>
          <p:cNvPr id="10" name="Picture 9" descr="A picture containing card, stationary&#10;&#10;Description automatically generated">
            <a:extLst>
              <a:ext uri="{FF2B5EF4-FFF2-40B4-BE49-F238E27FC236}">
                <a16:creationId xmlns:a16="http://schemas.microsoft.com/office/drawing/2014/main" id="{9B0C2AFD-54FE-5941-9AFC-FB6315E39392}"/>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2744" t="-381" r="-1" b="670"/>
          <a:stretch/>
        </p:blipFill>
        <p:spPr>
          <a:xfrm>
            <a:off x="-357214" y="-73564"/>
            <a:ext cx="5375747" cy="5217064"/>
          </a:xfrm>
          <a:prstGeom prst="rect">
            <a:avLst/>
          </a:prstGeom>
        </p:spPr>
      </p:pic>
      <p:sp>
        <p:nvSpPr>
          <p:cNvPr id="11" name="Text Placeholder 7">
            <a:extLst>
              <a:ext uri="{FF2B5EF4-FFF2-40B4-BE49-F238E27FC236}">
                <a16:creationId xmlns:a16="http://schemas.microsoft.com/office/drawing/2014/main" id="{BA30CBE2-12F4-7146-A4AB-F36199471086}"/>
              </a:ext>
            </a:extLst>
          </p:cNvPr>
          <p:cNvSpPr>
            <a:spLocks noGrp="1"/>
          </p:cNvSpPr>
          <p:nvPr>
            <p:ph type="body" sz="quarter" idx="10" hasCustomPrompt="1"/>
          </p:nvPr>
        </p:nvSpPr>
        <p:spPr>
          <a:xfrm>
            <a:off x="5299946" y="2457267"/>
            <a:ext cx="3151191" cy="573526"/>
          </a:xfrm>
          <a:prstGeom prst="rect">
            <a:avLst/>
          </a:prstGeom>
        </p:spPr>
        <p:txBody>
          <a:bodyPr lIns="0" tIns="0" rIns="0" bIns="0"/>
          <a:lstStyle>
            <a:lvl1pPr marL="0" indent="0">
              <a:buNone/>
              <a:defRPr sz="3000" baseline="0">
                <a:solidFill>
                  <a:schemeClr val="bg1"/>
                </a:solidFill>
                <a:latin typeface="Arial" panose="020B0604020202020204" pitchFamily="34" charset="0"/>
                <a:cs typeface="Arial" panose="020B0604020202020204" pitchFamily="34" charset="0"/>
              </a:defRPr>
            </a:lvl1pPr>
          </a:lstStyle>
          <a:p>
            <a:pPr lvl="0"/>
            <a:r>
              <a:rPr lang="en-GB" dirty="0"/>
              <a:t>Presentation title</a:t>
            </a:r>
          </a:p>
        </p:txBody>
      </p:sp>
    </p:spTree>
    <p:extLst>
      <p:ext uri="{BB962C8B-B14F-4D97-AF65-F5344CB8AC3E}">
        <p14:creationId xmlns:p14="http://schemas.microsoft.com/office/powerpoint/2010/main" val="2006124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2-Medium Pentagon Left">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gradFill>
            <a:gsLst>
              <a:gs pos="0">
                <a:schemeClr val="accent2"/>
              </a:gs>
              <a:gs pos="100000">
                <a:srgbClr val="00365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9" descr="A picture containing card, stationary&#10;&#10;Description automatically generated">
            <a:extLst>
              <a:ext uri="{FF2B5EF4-FFF2-40B4-BE49-F238E27FC236}">
                <a16:creationId xmlns:a16="http://schemas.microsoft.com/office/drawing/2014/main" id="{2F7626C2-97D3-954D-8EF8-2EC5C7B6CFFE}"/>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2744" t="-381" r="-1" b="670"/>
          <a:stretch/>
        </p:blipFill>
        <p:spPr>
          <a:xfrm>
            <a:off x="-300801" y="368750"/>
            <a:ext cx="4540013" cy="4406000"/>
          </a:xfrm>
          <a:prstGeom prst="rect">
            <a:avLst/>
          </a:prstGeom>
        </p:spPr>
      </p:pic>
      <p:sp>
        <p:nvSpPr>
          <p:cNvPr id="8" name="Text Placeholder 7"/>
          <p:cNvSpPr>
            <a:spLocks noGrp="1"/>
          </p:cNvSpPr>
          <p:nvPr>
            <p:ph type="body" sz="quarter" idx="10" hasCustomPrompt="1"/>
          </p:nvPr>
        </p:nvSpPr>
        <p:spPr>
          <a:xfrm>
            <a:off x="4661688" y="2457267"/>
            <a:ext cx="3151191" cy="573526"/>
          </a:xfrm>
          <a:prstGeom prst="rect">
            <a:avLst/>
          </a:prstGeom>
        </p:spPr>
        <p:txBody>
          <a:bodyPr lIns="0" tIns="0" rIns="0" bIns="0"/>
          <a:lstStyle>
            <a:lvl1pPr marL="0" indent="0">
              <a:buNone/>
              <a:defRPr sz="3000" baseline="0">
                <a:solidFill>
                  <a:schemeClr val="bg1"/>
                </a:solidFill>
                <a:latin typeface="Arial" panose="020B0604020202020204" pitchFamily="34" charset="0"/>
                <a:cs typeface="Arial" panose="020B0604020202020204" pitchFamily="34" charset="0"/>
              </a:defRPr>
            </a:lvl1pPr>
          </a:lstStyle>
          <a:p>
            <a:pPr lvl="0"/>
            <a:r>
              <a:rPr lang="en-GB" dirty="0"/>
              <a:t>Presentation title</a:t>
            </a:r>
          </a:p>
        </p:txBody>
      </p:sp>
      <p:pic>
        <p:nvPicPr>
          <p:cNvPr id="9" name="Picture 8">
            <a:extLst>
              <a:ext uri="{FF2B5EF4-FFF2-40B4-BE49-F238E27FC236}">
                <a16:creationId xmlns:a16="http://schemas.microsoft.com/office/drawing/2014/main" id="{431E11F1-2CB8-E941-9B3C-1D54C419F2A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977791" y="201243"/>
            <a:ext cx="1906919" cy="716845"/>
          </a:xfrm>
          <a:prstGeom prst="rect">
            <a:avLst/>
          </a:prstGeom>
        </p:spPr>
      </p:pic>
    </p:spTree>
    <p:extLst>
      <p:ext uri="{BB962C8B-B14F-4D97-AF65-F5344CB8AC3E}">
        <p14:creationId xmlns:p14="http://schemas.microsoft.com/office/powerpoint/2010/main" val="38874228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551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Lst>
  <p:timing>
    <p:tnLst>
      <p:par>
        <p:cTn id="1" dur="indefinite" restart="never" nodeType="tmRoot"/>
      </p:par>
    </p:tnLst>
  </p:timing>
  <p:txStyles>
    <p:titleStyle>
      <a:lvl1pPr algn="ctr" defTabSz="685800" rtl="0" eaLnBrk="1" latinLnBrk="0" hangingPunct="1">
        <a:lnSpc>
          <a:spcPct val="90000"/>
        </a:lnSpc>
        <a:spcBef>
          <a:spcPct val="0"/>
        </a:spcBef>
        <a:buNone/>
        <a:defRPr sz="1800" kern="120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28984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052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054A78-4A77-F041-A77F-1FCF7ED16631}"/>
              </a:ext>
            </a:extLst>
          </p:cNvPr>
          <p:cNvSpPr>
            <a:spLocks noGrp="1"/>
          </p:cNvSpPr>
          <p:nvPr>
            <p:ph type="body" sz="quarter" idx="10"/>
          </p:nvPr>
        </p:nvSpPr>
        <p:spPr>
          <a:xfrm>
            <a:off x="4064742" y="1601869"/>
            <a:ext cx="5079258" cy="1428924"/>
          </a:xfrm>
        </p:spPr>
        <p:txBody>
          <a:bodyPr/>
          <a:lstStyle/>
          <a:p>
            <a:pPr>
              <a:spcBef>
                <a:spcPts val="0"/>
              </a:spcBef>
            </a:pPr>
            <a:r>
              <a:rPr lang="en-US" dirty="0" smtClean="0"/>
              <a:t>Enfield COVID Engagement</a:t>
            </a:r>
            <a:endParaRPr lang="en-US" dirty="0"/>
          </a:p>
          <a:p>
            <a:pPr>
              <a:spcBef>
                <a:spcPts val="0"/>
              </a:spcBef>
            </a:pPr>
            <a:endParaRPr lang="en-US" dirty="0"/>
          </a:p>
          <a:p>
            <a:pPr>
              <a:spcBef>
                <a:spcPts val="0"/>
              </a:spcBef>
            </a:pPr>
            <a:r>
              <a:rPr lang="en-US" dirty="0" smtClean="0"/>
              <a:t>Riyadul Karim</a:t>
            </a:r>
          </a:p>
          <a:p>
            <a:pPr>
              <a:spcBef>
                <a:spcPts val="0"/>
              </a:spcBef>
            </a:pPr>
            <a:r>
              <a:rPr lang="en-US" dirty="0" smtClean="0"/>
              <a:t>Assistant Director of Primary Care, North Central London CCG, Enfield </a:t>
            </a:r>
            <a:endParaRPr lang="en-US" dirty="0" smtClean="0"/>
          </a:p>
          <a:p>
            <a:r>
              <a:rPr lang="en-US" dirty="0" smtClean="0"/>
              <a:t>28 </a:t>
            </a:r>
            <a:r>
              <a:rPr lang="en-US" dirty="0" smtClean="0"/>
              <a:t>May 2022</a:t>
            </a:r>
            <a:endParaRPr lang="en-US" dirty="0"/>
          </a:p>
        </p:txBody>
      </p:sp>
    </p:spTree>
    <p:extLst>
      <p:ext uri="{BB962C8B-B14F-4D97-AF65-F5344CB8AC3E}">
        <p14:creationId xmlns:p14="http://schemas.microsoft.com/office/powerpoint/2010/main" val="1192317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6657" y="244313"/>
            <a:ext cx="7022926" cy="370032"/>
          </a:xfrm>
        </p:spPr>
        <p:txBody>
          <a:bodyPr/>
          <a:lstStyle/>
          <a:p>
            <a:pPr fontAlgn="t"/>
            <a:r>
              <a:rPr lang="en-GB" sz="2400" dirty="0" smtClean="0"/>
              <a:t>Black Health Improvement </a:t>
            </a:r>
            <a:r>
              <a:rPr lang="en-GB" sz="2400" dirty="0" smtClean="0"/>
              <a:t>Programme – Feb 2022</a:t>
            </a:r>
            <a:endParaRPr lang="en-GB" sz="2400" dirty="0"/>
          </a:p>
        </p:txBody>
      </p:sp>
      <p:pic>
        <p:nvPicPr>
          <p:cNvPr id="1030" name="Picture 6" descr="https://camdenccg.newsweaver.com/nwstatic/spac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344" y="-835819"/>
            <a:ext cx="142875" cy="71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7189851" y="27600"/>
            <a:ext cx="1850937" cy="76935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390" y="1587062"/>
            <a:ext cx="5248480" cy="3078613"/>
          </a:xfrm>
          <a:prstGeom prst="rect">
            <a:avLst/>
          </a:prstGeom>
        </p:spPr>
      </p:pic>
      <p:pic>
        <p:nvPicPr>
          <p:cNvPr id="7" name="Picture 6"/>
          <p:cNvPicPr>
            <a:picLocks noChangeAspect="1"/>
          </p:cNvPicPr>
          <p:nvPr/>
        </p:nvPicPr>
        <p:blipFill rotWithShape="1">
          <a:blip r:embed="rId6"/>
          <a:srcRect b="22248"/>
          <a:stretch/>
        </p:blipFill>
        <p:spPr>
          <a:xfrm>
            <a:off x="5602519" y="842032"/>
            <a:ext cx="3438269" cy="1702944"/>
          </a:xfrm>
          <a:prstGeom prst="rect">
            <a:avLst/>
          </a:prstGeom>
        </p:spPr>
      </p:pic>
      <p:pic>
        <p:nvPicPr>
          <p:cNvPr id="8" name="Picture 7"/>
          <p:cNvPicPr>
            <a:picLocks noChangeAspect="1"/>
          </p:cNvPicPr>
          <p:nvPr/>
        </p:nvPicPr>
        <p:blipFill>
          <a:blip r:embed="rId7"/>
          <a:stretch>
            <a:fillRect/>
          </a:stretch>
        </p:blipFill>
        <p:spPr>
          <a:xfrm>
            <a:off x="5602519" y="2665802"/>
            <a:ext cx="3438269" cy="2314936"/>
          </a:xfrm>
          <a:prstGeom prst="rect">
            <a:avLst/>
          </a:prstGeom>
        </p:spPr>
      </p:pic>
    </p:spTree>
    <p:extLst>
      <p:ext uri="{BB962C8B-B14F-4D97-AF65-F5344CB8AC3E}">
        <p14:creationId xmlns:p14="http://schemas.microsoft.com/office/powerpoint/2010/main" val="214051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43031" y="137430"/>
            <a:ext cx="7461880" cy="461665"/>
          </a:xfrm>
          <a:prstGeom prst="rect">
            <a:avLst/>
          </a:prstGeom>
          <a:noFill/>
        </p:spPr>
        <p:txBody>
          <a:bodyPr wrap="square" rtlCol="0">
            <a:spAutoFit/>
          </a:bodyPr>
          <a:lstStyle/>
          <a:p>
            <a:pPr defTabSz="685800"/>
            <a:r>
              <a:rPr lang="en-GB" sz="2400" dirty="0" smtClean="0">
                <a:solidFill>
                  <a:srgbClr val="005FB8"/>
                </a:solidFill>
                <a:latin typeface="Arial" panose="020B0604020202020204" pitchFamily="34" charset="0"/>
                <a:cs typeface="Arial" panose="020B0604020202020204" pitchFamily="34" charset="0"/>
              </a:rPr>
              <a:t>Enfield Black Community Health Forum</a:t>
            </a:r>
            <a:endParaRPr lang="en-GB" sz="2400" dirty="0">
              <a:solidFill>
                <a:srgbClr val="005FB8"/>
              </a:solidFill>
              <a:latin typeface="Arial" panose="020B0604020202020204" pitchFamily="34" charset="0"/>
              <a:cs typeface="Arial" panose="020B0604020202020204" pitchFamily="34" charset="0"/>
            </a:endParaRPr>
          </a:p>
        </p:txBody>
      </p:sp>
      <p:sp>
        <p:nvSpPr>
          <p:cNvPr id="3" name="AutoShape 2" descr="NHS England &amp; NHS Improvement · GitHub"/>
          <p:cNvSpPr>
            <a:spLocks noChangeAspect="1" noChangeArrowheads="1"/>
          </p:cNvSpPr>
          <p:nvPr/>
        </p:nvSpPr>
        <p:spPr bwMode="auto">
          <a:xfrm>
            <a:off x="116682" y="-108346"/>
            <a:ext cx="1376659" cy="1376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4" name="AutoShape 4" descr="Leading change with people and communities | NHS England and NHS Improvement  Events"/>
          <p:cNvSpPr>
            <a:spLocks noChangeAspect="1" noChangeArrowheads="1"/>
          </p:cNvSpPr>
          <p:nvPr/>
        </p:nvSpPr>
        <p:spPr bwMode="auto">
          <a:xfrm>
            <a:off x="116681" y="-10834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9138" y="844870"/>
            <a:ext cx="3039987" cy="4298630"/>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7189851" y="27600"/>
            <a:ext cx="1850937" cy="769352"/>
          </a:xfrm>
          <a:prstGeom prst="rect">
            <a:avLst/>
          </a:prstGeom>
        </p:spPr>
      </p:pic>
    </p:spTree>
    <p:extLst>
      <p:ext uri="{BB962C8B-B14F-4D97-AF65-F5344CB8AC3E}">
        <p14:creationId xmlns:p14="http://schemas.microsoft.com/office/powerpoint/2010/main" val="2036756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5683" y="119388"/>
            <a:ext cx="5957072" cy="370032"/>
          </a:xfrm>
        </p:spPr>
        <p:txBody>
          <a:bodyPr/>
          <a:lstStyle/>
          <a:p>
            <a:pPr fontAlgn="t"/>
            <a:r>
              <a:rPr lang="en-GB" dirty="0" smtClean="0"/>
              <a:t>COVID - Disproportionate Impact</a:t>
            </a:r>
            <a:endParaRPr lang="en-GB" dirty="0"/>
          </a:p>
        </p:txBody>
      </p:sp>
      <p:pic>
        <p:nvPicPr>
          <p:cNvPr id="1030" name="Picture 6" descr="https://camdenccg.newsweaver.com/nwstatic/spac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344" y="-835819"/>
            <a:ext cx="142875" cy="71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7002966" y="104744"/>
            <a:ext cx="1850937" cy="769352"/>
          </a:xfrm>
          <a:prstGeom prst="rect">
            <a:avLst/>
          </a:prstGeom>
        </p:spPr>
      </p:pic>
      <p:sp>
        <p:nvSpPr>
          <p:cNvPr id="5" name="Rectangle 4"/>
          <p:cNvSpPr/>
          <p:nvPr/>
        </p:nvSpPr>
        <p:spPr>
          <a:xfrm>
            <a:off x="211132" y="883798"/>
            <a:ext cx="8563324" cy="1738938"/>
          </a:xfrm>
          <a:prstGeom prst="rect">
            <a:avLst/>
          </a:prstGeom>
        </p:spPr>
        <p:txBody>
          <a:bodyPr wrap="square">
            <a:spAutoFit/>
          </a:bodyPr>
          <a:lstStyle/>
          <a:p>
            <a:r>
              <a:rPr lang="en-GB" sz="1100" dirty="0">
                <a:solidFill>
                  <a:prstClr val="black"/>
                </a:solidFill>
                <a:latin typeface="Arial" panose="020B0604020202020204" pitchFamily="34" charset="0"/>
                <a:cs typeface="Arial" panose="020B0604020202020204" pitchFamily="34" charset="0"/>
              </a:rPr>
              <a:t>Over the summer 2020 Enfield Council, NCL CCG, community and acute providers and VCSE sector were all concerned about the disproportionate impact of COVID-19 on Black and Asian communities</a:t>
            </a:r>
            <a:r>
              <a:rPr lang="en-GB" sz="1100" b="1" dirty="0">
                <a:solidFill>
                  <a:prstClr val="black"/>
                </a:solidFill>
                <a:latin typeface="Arial" panose="020B0604020202020204" pitchFamily="34" charset="0"/>
                <a:cs typeface="Arial" panose="020B0604020202020204" pitchFamily="34" charset="0"/>
              </a:rPr>
              <a:t> </a:t>
            </a:r>
            <a:r>
              <a:rPr lang="en-GB" sz="1100" dirty="0">
                <a:solidFill>
                  <a:prstClr val="black"/>
                </a:solidFill>
                <a:latin typeface="Arial" panose="020B0604020202020204" pitchFamily="34" charset="0"/>
                <a:cs typeface="Arial" panose="020B0604020202020204" pitchFamily="34" charset="0"/>
              </a:rPr>
              <a:t>and keen to understand the learnings and also implement the recommendations from the Public Health England reports on </a:t>
            </a:r>
            <a:r>
              <a:rPr lang="en-GB" sz="1100" i="1" dirty="0">
                <a:solidFill>
                  <a:prstClr val="black"/>
                </a:solidFill>
                <a:latin typeface="Arial" panose="020B0604020202020204" pitchFamily="34" charset="0"/>
                <a:cs typeface="Arial" panose="020B0604020202020204" pitchFamily="34" charset="0"/>
              </a:rPr>
              <a:t>Disparities in the risk and outcomes of COVID-19</a:t>
            </a:r>
            <a:r>
              <a:rPr lang="en-GB" sz="1100" dirty="0">
                <a:solidFill>
                  <a:prstClr val="black"/>
                </a:solidFill>
                <a:latin typeface="Arial" panose="020B0604020202020204" pitchFamily="34" charset="0"/>
                <a:cs typeface="Arial" panose="020B0604020202020204" pitchFamily="34" charset="0"/>
              </a:rPr>
              <a:t> and </a:t>
            </a:r>
            <a:r>
              <a:rPr lang="en-GB" sz="1100" i="1" dirty="0">
                <a:solidFill>
                  <a:prstClr val="black"/>
                </a:solidFill>
                <a:latin typeface="Arial" panose="020B0604020202020204" pitchFamily="34" charset="0"/>
                <a:cs typeface="Arial" panose="020B0604020202020204" pitchFamily="34" charset="0"/>
              </a:rPr>
              <a:t>Beyond the data: understanding the impact of COVID-19 on BAME </a:t>
            </a:r>
            <a:r>
              <a:rPr lang="en-GB" sz="1100" dirty="0">
                <a:solidFill>
                  <a:prstClr val="black"/>
                </a:solidFill>
                <a:latin typeface="Arial" panose="020B0604020202020204" pitchFamily="34" charset="0"/>
                <a:cs typeface="Arial" panose="020B0604020202020204" pitchFamily="34" charset="0"/>
              </a:rPr>
              <a:t>(led by Prof Kevin Fenton)</a:t>
            </a:r>
          </a:p>
          <a:p>
            <a:endParaRPr lang="en-GB" sz="110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endParaRPr lang="en-GB" sz="1100" dirty="0" smtClean="0">
              <a:latin typeface="Arial" panose="020B0604020202020204" pitchFamily="34" charset="0"/>
              <a:cs typeface="Arial" panose="020B0604020202020204" pitchFamily="34" charset="0"/>
            </a:endParaRPr>
          </a:p>
          <a:p>
            <a:r>
              <a:rPr lang="en-GB" sz="1200" dirty="0" smtClean="0"/>
              <a:t>. </a:t>
            </a:r>
          </a:p>
          <a:p>
            <a:endParaRPr lang="en-GB" b="0" i="0" dirty="0">
              <a:solidFill>
                <a:srgbClr val="031835"/>
              </a:solidFill>
              <a:effectLst/>
              <a:latin typeface="sofia-pro"/>
            </a:endParaRPr>
          </a:p>
        </p:txBody>
      </p:sp>
      <p:pic>
        <p:nvPicPr>
          <p:cNvPr id="9" name="Picture 8"/>
          <p:cNvPicPr>
            <a:picLocks noChangeAspect="1"/>
          </p:cNvPicPr>
          <p:nvPr/>
        </p:nvPicPr>
        <p:blipFill>
          <a:blip r:embed="rId5"/>
          <a:stretch>
            <a:fillRect/>
          </a:stretch>
        </p:blipFill>
        <p:spPr>
          <a:xfrm>
            <a:off x="219357" y="1668476"/>
            <a:ext cx="6202874" cy="3450506"/>
          </a:xfrm>
          <a:prstGeom prst="rect">
            <a:avLst/>
          </a:prstGeom>
        </p:spPr>
      </p:pic>
    </p:spTree>
    <p:extLst>
      <p:ext uri="{BB962C8B-B14F-4D97-AF65-F5344CB8AC3E}">
        <p14:creationId xmlns:p14="http://schemas.microsoft.com/office/powerpoint/2010/main" val="263213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5683" y="119388"/>
            <a:ext cx="5957072" cy="370032"/>
          </a:xfrm>
        </p:spPr>
        <p:txBody>
          <a:bodyPr/>
          <a:lstStyle/>
          <a:p>
            <a:pPr fontAlgn="t"/>
            <a:r>
              <a:rPr lang="en-GB" dirty="0" smtClean="0"/>
              <a:t>Enfield Borough Partnership</a:t>
            </a:r>
            <a:endParaRPr lang="en-GB" dirty="0"/>
          </a:p>
        </p:txBody>
      </p:sp>
      <p:pic>
        <p:nvPicPr>
          <p:cNvPr id="1030" name="Picture 6" descr="https://camdenccg.newsweaver.com/nwstatic/spac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344" y="-835819"/>
            <a:ext cx="142875" cy="71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7002966" y="104744"/>
            <a:ext cx="1850937" cy="769352"/>
          </a:xfrm>
          <a:prstGeom prst="rect">
            <a:avLst/>
          </a:prstGeom>
        </p:spPr>
      </p:pic>
      <p:sp>
        <p:nvSpPr>
          <p:cNvPr id="5" name="Rectangle 4"/>
          <p:cNvSpPr/>
          <p:nvPr/>
        </p:nvSpPr>
        <p:spPr>
          <a:xfrm>
            <a:off x="211132" y="819504"/>
            <a:ext cx="8563324" cy="5463034"/>
          </a:xfrm>
          <a:prstGeom prst="rect">
            <a:avLst/>
          </a:prstGeom>
        </p:spPr>
        <p:txBody>
          <a:bodyPr wrap="square">
            <a:spAutoFit/>
          </a:bodyPr>
          <a:lstStyle/>
          <a:p>
            <a:r>
              <a:rPr lang="en-GB" sz="1100" dirty="0">
                <a:latin typeface="Arial" panose="020B0604020202020204" pitchFamily="34" charset="0"/>
                <a:cs typeface="Arial" panose="020B0604020202020204" pitchFamily="34" charset="0"/>
              </a:rPr>
              <a:t>There is strong evidence that the pandemic didn’t affect all population groups equally. Ethnic minorities were more likely to acquire the virus and suffer worse outcomes. </a:t>
            </a:r>
            <a:endParaRPr lang="en-GB" sz="110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Vaccine </a:t>
            </a:r>
            <a:r>
              <a:rPr lang="en-GB" sz="1100" dirty="0">
                <a:latin typeface="Arial" panose="020B0604020202020204" pitchFamily="34" charset="0"/>
                <a:cs typeface="Arial" panose="020B0604020202020204" pitchFamily="34" charset="0"/>
              </a:rPr>
              <a:t>hesitancy is widening those inequalities and will have negative heath impacts for years to come.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Stakeholders came together at borough partnership level to collaborate on support COVID-19 awareness and then afterwards </a:t>
            </a:r>
            <a:r>
              <a:rPr lang="en-GB" sz="1100" dirty="0" smtClean="0">
                <a:latin typeface="Arial" panose="020B0604020202020204" pitchFamily="34" charset="0"/>
                <a:cs typeface="Arial" panose="020B0604020202020204" pitchFamily="34" charset="0"/>
              </a:rPr>
              <a:t>promoting vaccination with </a:t>
            </a:r>
            <a:r>
              <a:rPr lang="en-GB" sz="1100" dirty="0">
                <a:latin typeface="Arial" panose="020B0604020202020204" pitchFamily="34" charset="0"/>
                <a:cs typeface="Arial" panose="020B0604020202020204" pitchFamily="34" charset="0"/>
              </a:rPr>
              <a:t>the </a:t>
            </a:r>
            <a:r>
              <a:rPr lang="en-GB" sz="1100" dirty="0" smtClean="0">
                <a:latin typeface="Arial" panose="020B0604020202020204" pitchFamily="34" charset="0"/>
                <a:cs typeface="Arial" panose="020B0604020202020204" pitchFamily="34" charset="0"/>
              </a:rPr>
              <a:t>communities </a:t>
            </a:r>
            <a:r>
              <a:rPr lang="en-GB" sz="1100" dirty="0">
                <a:latin typeface="Arial" panose="020B0604020202020204" pitchFamily="34" charset="0"/>
                <a:cs typeface="Arial" panose="020B0604020202020204" pitchFamily="34" charset="0"/>
              </a:rPr>
              <a:t>in Enfield</a:t>
            </a:r>
          </a:p>
          <a:p>
            <a:endParaRPr lang="en-GB" sz="1100" dirty="0">
              <a:solidFill>
                <a:srgbClr val="031835"/>
              </a:solidFill>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Interdisciplinary </a:t>
            </a:r>
            <a:r>
              <a:rPr lang="en-GB" sz="1100" dirty="0">
                <a:latin typeface="Arial" panose="020B0604020202020204" pitchFamily="34" charset="0"/>
                <a:cs typeface="Arial" panose="020B0604020202020204" pitchFamily="34" charset="0"/>
              </a:rPr>
              <a:t>group of local stakeholders and partners </a:t>
            </a:r>
            <a:r>
              <a:rPr lang="en-GB" sz="1100" dirty="0" smtClean="0">
                <a:latin typeface="Arial" panose="020B0604020202020204" pitchFamily="34" charset="0"/>
                <a:cs typeface="Arial" panose="020B0604020202020204" pitchFamily="34" charset="0"/>
              </a:rPr>
              <a:t>think </a:t>
            </a:r>
            <a:r>
              <a:rPr lang="en-GB" sz="1100" dirty="0">
                <a:latin typeface="Arial" panose="020B0604020202020204" pitchFamily="34" charset="0"/>
                <a:cs typeface="Arial" panose="020B0604020202020204" pitchFamily="34" charset="0"/>
              </a:rPr>
              <a:t>strategically </a:t>
            </a:r>
            <a:r>
              <a:rPr lang="en-GB" sz="1100" dirty="0" smtClean="0">
                <a:latin typeface="Arial" panose="020B0604020202020204" pitchFamily="34" charset="0"/>
                <a:cs typeface="Arial" panose="020B0604020202020204" pitchFamily="34" charset="0"/>
              </a:rPr>
              <a:t>and act operationally about </a:t>
            </a:r>
            <a:r>
              <a:rPr lang="en-GB" sz="1100" dirty="0">
                <a:latin typeface="Arial" panose="020B0604020202020204" pitchFamily="34" charset="0"/>
                <a:cs typeface="Arial" panose="020B0604020202020204" pitchFamily="34" charset="0"/>
              </a:rPr>
              <a:t>how to improve vaccination uptake and </a:t>
            </a:r>
            <a:r>
              <a:rPr lang="en-GB" sz="1100" dirty="0" smtClean="0">
                <a:latin typeface="Arial" panose="020B0604020202020204" pitchFamily="34" charset="0"/>
                <a:cs typeface="Arial" panose="020B0604020202020204" pitchFamily="34" charset="0"/>
              </a:rPr>
              <a:t>seeking to understand the </a:t>
            </a:r>
            <a:r>
              <a:rPr lang="en-GB" sz="1100" dirty="0">
                <a:latin typeface="Arial" panose="020B0604020202020204" pitchFamily="34" charset="0"/>
                <a:cs typeface="Arial" panose="020B0604020202020204" pitchFamily="34" charset="0"/>
              </a:rPr>
              <a:t>principal </a:t>
            </a:r>
            <a:r>
              <a:rPr lang="en-GB" sz="1100" dirty="0" smtClean="0">
                <a:latin typeface="Arial" panose="020B0604020202020204" pitchFamily="34" charset="0"/>
                <a:cs typeface="Arial" panose="020B0604020202020204" pitchFamily="34" charset="0"/>
              </a:rPr>
              <a:t>issues and concerns </a:t>
            </a:r>
            <a:r>
              <a:rPr lang="en-GB" sz="1100" dirty="0">
                <a:latin typeface="Arial" panose="020B0604020202020204" pitchFamily="34" charset="0"/>
                <a:cs typeface="Arial" panose="020B0604020202020204" pitchFamily="34" charset="0"/>
              </a:rPr>
              <a:t>in the communities and </a:t>
            </a:r>
            <a:r>
              <a:rPr lang="en-GB" sz="1100" dirty="0" smtClean="0">
                <a:latin typeface="Arial" panose="020B0604020202020204" pitchFamily="34" charset="0"/>
                <a:cs typeface="Arial" panose="020B0604020202020204" pitchFamily="34" charset="0"/>
              </a:rPr>
              <a:t>working </a:t>
            </a:r>
            <a:r>
              <a:rPr lang="en-GB" sz="1100" dirty="0">
                <a:latin typeface="Arial" panose="020B0604020202020204" pitchFamily="34" charset="0"/>
                <a:cs typeface="Arial" panose="020B0604020202020204" pitchFamily="34" charset="0"/>
              </a:rPr>
              <a:t>collaboratively to reduce vaccine inequalities especially </a:t>
            </a:r>
            <a:r>
              <a:rPr lang="en-GB" sz="1100" dirty="0" smtClean="0">
                <a:latin typeface="Arial" panose="020B0604020202020204" pitchFamily="34" charset="0"/>
                <a:cs typeface="Arial" panose="020B0604020202020204" pitchFamily="34" charset="0"/>
              </a:rPr>
              <a:t>in communities </a:t>
            </a:r>
            <a:r>
              <a:rPr lang="en-GB" sz="1100" dirty="0">
                <a:latin typeface="Arial" panose="020B0604020202020204" pitchFamily="34" charset="0"/>
                <a:cs typeface="Arial" panose="020B0604020202020204" pitchFamily="34" charset="0"/>
              </a:rPr>
              <a:t>with the lowest </a:t>
            </a:r>
            <a:r>
              <a:rPr lang="en-GB" sz="1100" dirty="0" smtClean="0">
                <a:latin typeface="Arial" panose="020B0604020202020204" pitchFamily="34" charset="0"/>
                <a:cs typeface="Arial" panose="020B0604020202020204" pitchFamily="34" charset="0"/>
              </a:rPr>
              <a:t>uptake</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Enfield Borough Partnership established </a:t>
            </a:r>
            <a:r>
              <a:rPr lang="en-GB" sz="1100" dirty="0" err="1">
                <a:latin typeface="Arial" panose="020B0604020202020204" pitchFamily="34" charset="0"/>
                <a:cs typeface="Arial" panose="020B0604020202020204" pitchFamily="34" charset="0"/>
              </a:rPr>
              <a:t>Covid</a:t>
            </a:r>
            <a:r>
              <a:rPr lang="en-GB" sz="1100" dirty="0">
                <a:latin typeface="Arial" panose="020B0604020202020204" pitchFamily="34" charset="0"/>
                <a:cs typeface="Arial" panose="020B0604020202020204" pitchFamily="34" charset="0"/>
              </a:rPr>
              <a:t> Vaccine Inequalities Group to take oversight of local provision, and to reduce inequality in vaccine uptake (between areas of high and low deprivation, different ethnic groups, Under 40s and other groups experiencing deprivation and lower uptake e.g. Black African and Black Caribbean, East European, and Gypsy Roma Traveller communities)</a:t>
            </a:r>
            <a:endParaRPr lang="en-GB" sz="1100" dirty="0" smtClean="0">
              <a:latin typeface="Arial" panose="020B0604020202020204" pitchFamily="34" charset="0"/>
              <a:cs typeface="Arial" panose="020B0604020202020204" pitchFamily="34" charset="0"/>
            </a:endParaRPr>
          </a:p>
          <a:p>
            <a:endParaRPr lang="en-GB" sz="1100" dirty="0" smtClean="0">
              <a:solidFill>
                <a:srgbClr val="031835"/>
              </a:solidFill>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The LBE Enfield Public Health Intelligence Team provide regular analysis to the </a:t>
            </a:r>
            <a:r>
              <a:rPr lang="en-GB" sz="1100" dirty="0" err="1">
                <a:latin typeface="Arial" panose="020B0604020202020204" pitchFamily="34" charset="0"/>
                <a:cs typeface="Arial" panose="020B0604020202020204" pitchFamily="34" charset="0"/>
              </a:rPr>
              <a:t>Covid</a:t>
            </a:r>
            <a:r>
              <a:rPr lang="en-GB" sz="1100" dirty="0">
                <a:latin typeface="Arial" panose="020B0604020202020204" pitchFamily="34" charset="0"/>
                <a:cs typeface="Arial" panose="020B0604020202020204" pitchFamily="34" charset="0"/>
              </a:rPr>
              <a:t> Vaccine Inequalities Group on vaccine uptake by age, sex, ethnicity, geography and language spoken. This has informed location of pop ups, community engagement, webinars and media work etc to inform vaccine uptake. </a:t>
            </a:r>
            <a:r>
              <a:rPr lang="en-GB" sz="1100" dirty="0" err="1">
                <a:latin typeface="Arial" panose="020B0604020202020204" pitchFamily="34" charset="0"/>
                <a:cs typeface="Arial" panose="020B0604020202020204" pitchFamily="34" charset="0"/>
              </a:rPr>
              <a:t>Covid</a:t>
            </a:r>
            <a:r>
              <a:rPr lang="en-GB" sz="1100" dirty="0">
                <a:latin typeface="Arial" panose="020B0604020202020204" pitchFamily="34" charset="0"/>
                <a:cs typeface="Arial" panose="020B0604020202020204" pitchFamily="34" charset="0"/>
              </a:rPr>
              <a:t> Vaccine Inequalities Group oversees a programme of communication and engagement activity aiming to provide accurate information from trusted sources, this being undertaken by NCL CCG Enfield, CCG and LBE Communications. </a:t>
            </a:r>
            <a:endParaRPr lang="en-GB" sz="1100" dirty="0" smtClean="0">
              <a:latin typeface="Arial" panose="020B0604020202020204" pitchFamily="34" charset="0"/>
              <a:cs typeface="Arial" panose="020B0604020202020204" pitchFamily="34" charset="0"/>
            </a:endParaRPr>
          </a:p>
          <a:p>
            <a:endParaRPr lang="en-GB" sz="1100" dirty="0">
              <a:solidFill>
                <a:srgbClr val="031835"/>
              </a:solidFill>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Webinars focused on language </a:t>
            </a:r>
            <a:r>
              <a:rPr lang="en-GB" sz="1100" dirty="0">
                <a:latin typeface="Arial" panose="020B0604020202020204" pitchFamily="34" charset="0"/>
                <a:cs typeface="Arial" panose="020B0604020202020204" pitchFamily="34" charset="0"/>
              </a:rPr>
              <a:t>groups, ethnicities (Black African and Black Caribbean, Turkish and Bulgarian speaking etc), parents, specific staff groups and a vaccination summit involving national leaders: Dr Bola </a:t>
            </a:r>
            <a:r>
              <a:rPr lang="en-GB" sz="1100" dirty="0" err="1">
                <a:latin typeface="Arial" panose="020B0604020202020204" pitchFamily="34" charset="0"/>
                <a:cs typeface="Arial" panose="020B0604020202020204" pitchFamily="34" charset="0"/>
              </a:rPr>
              <a:t>Owolabi</a:t>
            </a:r>
            <a:r>
              <a:rPr lang="en-GB" sz="1100" dirty="0">
                <a:latin typeface="Arial" panose="020B0604020202020204" pitchFamily="34" charset="0"/>
                <a:cs typeface="Arial" panose="020B0604020202020204" pitchFamily="34" charset="0"/>
              </a:rPr>
              <a:t> NHSE/I Director of Inequalities and Professor Kevin Fenton</a:t>
            </a:r>
            <a:endParaRPr lang="en-GB" sz="1100" dirty="0">
              <a:solidFill>
                <a:srgbClr val="031835"/>
              </a:solidFill>
              <a:latin typeface="Arial" panose="020B0604020202020204" pitchFamily="34" charset="0"/>
              <a:cs typeface="Arial" panose="020B0604020202020204" pitchFamily="34" charset="0"/>
            </a:endParaRPr>
          </a:p>
          <a:p>
            <a:endParaRPr lang="en-GB" sz="1100" dirty="0">
              <a:solidFill>
                <a:srgbClr val="031835"/>
              </a:solidFill>
              <a:latin typeface="Arial" panose="020B0604020202020204" pitchFamily="34" charset="0"/>
              <a:cs typeface="Arial" panose="020B0604020202020204" pitchFamily="34" charset="0"/>
            </a:endParaRPr>
          </a:p>
          <a:p>
            <a:endParaRPr lang="en-GB" sz="110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endParaRPr lang="en-GB" sz="1100" dirty="0" smtClean="0">
              <a:latin typeface="Arial" panose="020B0604020202020204" pitchFamily="34" charset="0"/>
              <a:cs typeface="Arial" panose="020B0604020202020204" pitchFamily="34" charset="0"/>
            </a:endParaRPr>
          </a:p>
          <a:p>
            <a:r>
              <a:rPr lang="en-GB" sz="1200" dirty="0" smtClean="0"/>
              <a:t>. </a:t>
            </a:r>
          </a:p>
          <a:p>
            <a:endParaRPr lang="en-GB" b="0" i="0" dirty="0">
              <a:solidFill>
                <a:srgbClr val="031835"/>
              </a:solidFill>
              <a:effectLst/>
              <a:latin typeface="sofia-pro"/>
            </a:endParaRPr>
          </a:p>
        </p:txBody>
      </p:sp>
    </p:spTree>
    <p:extLst>
      <p:ext uri="{BB962C8B-B14F-4D97-AF65-F5344CB8AC3E}">
        <p14:creationId xmlns:p14="http://schemas.microsoft.com/office/powerpoint/2010/main" val="1360709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43031" y="137430"/>
            <a:ext cx="7461880" cy="461665"/>
          </a:xfrm>
          <a:prstGeom prst="rect">
            <a:avLst/>
          </a:prstGeom>
          <a:noFill/>
        </p:spPr>
        <p:txBody>
          <a:bodyPr wrap="square" rtlCol="0">
            <a:spAutoFit/>
          </a:bodyPr>
          <a:lstStyle/>
          <a:p>
            <a:pPr defTabSz="685800"/>
            <a:r>
              <a:rPr lang="en-GB" sz="2400" dirty="0" smtClean="0">
                <a:solidFill>
                  <a:srgbClr val="005FB8"/>
                </a:solidFill>
                <a:latin typeface="Arial" panose="020B0604020202020204" pitchFamily="34" charset="0"/>
                <a:cs typeface="Arial" panose="020B0604020202020204" pitchFamily="34" charset="0"/>
              </a:rPr>
              <a:t>Webinar in February 2021</a:t>
            </a:r>
            <a:endParaRPr lang="en-GB" sz="2400" dirty="0">
              <a:solidFill>
                <a:srgbClr val="005FB8"/>
              </a:solidFill>
              <a:latin typeface="Arial" panose="020B0604020202020204" pitchFamily="34" charset="0"/>
              <a:cs typeface="Arial" panose="020B0604020202020204" pitchFamily="34" charset="0"/>
            </a:endParaRPr>
          </a:p>
        </p:txBody>
      </p:sp>
      <p:sp>
        <p:nvSpPr>
          <p:cNvPr id="3" name="AutoShape 2" descr="NHS England &amp; NHS Improvement · GitHub"/>
          <p:cNvSpPr>
            <a:spLocks noChangeAspect="1" noChangeArrowheads="1"/>
          </p:cNvSpPr>
          <p:nvPr/>
        </p:nvSpPr>
        <p:spPr bwMode="auto">
          <a:xfrm>
            <a:off x="116682" y="-108346"/>
            <a:ext cx="1376659" cy="1376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4" name="AutoShape 4" descr="Leading change with people and communities | NHS England and NHS Improvement  Events"/>
          <p:cNvSpPr>
            <a:spLocks noChangeAspect="1" noChangeArrowheads="1"/>
          </p:cNvSpPr>
          <p:nvPr/>
        </p:nvSpPr>
        <p:spPr bwMode="auto">
          <a:xfrm>
            <a:off x="116681" y="-10834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4871"/>
            <a:ext cx="8702566" cy="4568847"/>
          </a:xfrm>
          <a:prstGeom prst="rect">
            <a:avLst/>
          </a:prstGeom>
        </p:spPr>
      </p:pic>
      <p:pic>
        <p:nvPicPr>
          <p:cNvPr id="8" name="Picture 7"/>
          <p:cNvPicPr>
            <a:picLocks noChangeAspect="1"/>
          </p:cNvPicPr>
          <p:nvPr/>
        </p:nvPicPr>
        <p:blipFill>
          <a:blip r:embed="rId4"/>
          <a:stretch>
            <a:fillRect/>
          </a:stretch>
        </p:blipFill>
        <p:spPr>
          <a:xfrm>
            <a:off x="7281995" y="5954"/>
            <a:ext cx="1850937" cy="769352"/>
          </a:xfrm>
          <a:prstGeom prst="rect">
            <a:avLst/>
          </a:prstGeom>
        </p:spPr>
      </p:pic>
    </p:spTree>
    <p:extLst>
      <p:ext uri="{BB962C8B-B14F-4D97-AF65-F5344CB8AC3E}">
        <p14:creationId xmlns:p14="http://schemas.microsoft.com/office/powerpoint/2010/main" val="2275697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43031" y="137430"/>
            <a:ext cx="7461880" cy="461665"/>
          </a:xfrm>
          <a:prstGeom prst="rect">
            <a:avLst/>
          </a:prstGeom>
          <a:noFill/>
        </p:spPr>
        <p:txBody>
          <a:bodyPr wrap="square" rtlCol="0">
            <a:spAutoFit/>
          </a:bodyPr>
          <a:lstStyle/>
          <a:p>
            <a:pPr defTabSz="685800"/>
            <a:r>
              <a:rPr lang="en-GB" sz="2400" dirty="0" smtClean="0">
                <a:solidFill>
                  <a:srgbClr val="005FB8"/>
                </a:solidFill>
                <a:latin typeface="Arial" panose="020B0604020202020204" pitchFamily="34" charset="0"/>
                <a:cs typeface="Arial" panose="020B0604020202020204" pitchFamily="34" charset="0"/>
              </a:rPr>
              <a:t>February 2021 Webinar Team</a:t>
            </a:r>
            <a:endParaRPr lang="en-GB" sz="2400" dirty="0">
              <a:solidFill>
                <a:srgbClr val="005FB8"/>
              </a:solidFill>
              <a:latin typeface="Arial" panose="020B0604020202020204" pitchFamily="34" charset="0"/>
              <a:cs typeface="Arial" panose="020B0604020202020204" pitchFamily="34" charset="0"/>
            </a:endParaRPr>
          </a:p>
        </p:txBody>
      </p:sp>
      <p:sp>
        <p:nvSpPr>
          <p:cNvPr id="3" name="AutoShape 2" descr="NHS England &amp; NHS Improvement · GitHub"/>
          <p:cNvSpPr>
            <a:spLocks noChangeAspect="1" noChangeArrowheads="1"/>
          </p:cNvSpPr>
          <p:nvPr/>
        </p:nvSpPr>
        <p:spPr bwMode="auto">
          <a:xfrm>
            <a:off x="116682" y="-108346"/>
            <a:ext cx="1376659" cy="1376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4" name="AutoShape 4" descr="Leading change with people and communities | NHS England and NHS Improvement  Events"/>
          <p:cNvSpPr>
            <a:spLocks noChangeAspect="1" noChangeArrowheads="1"/>
          </p:cNvSpPr>
          <p:nvPr/>
        </p:nvSpPr>
        <p:spPr bwMode="auto">
          <a:xfrm>
            <a:off x="116681" y="-10834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pic>
        <p:nvPicPr>
          <p:cNvPr id="8"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81" y="579985"/>
            <a:ext cx="8308846" cy="4508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7002966" y="104744"/>
            <a:ext cx="1850937" cy="769352"/>
          </a:xfrm>
          <a:prstGeom prst="rect">
            <a:avLst/>
          </a:prstGeom>
        </p:spPr>
      </p:pic>
    </p:spTree>
    <p:extLst>
      <p:ext uri="{BB962C8B-B14F-4D97-AF65-F5344CB8AC3E}">
        <p14:creationId xmlns:p14="http://schemas.microsoft.com/office/powerpoint/2010/main" val="3288494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43031" y="137430"/>
            <a:ext cx="7461880" cy="461665"/>
          </a:xfrm>
          <a:prstGeom prst="rect">
            <a:avLst/>
          </a:prstGeom>
          <a:noFill/>
        </p:spPr>
        <p:txBody>
          <a:bodyPr wrap="square" rtlCol="0">
            <a:spAutoFit/>
          </a:bodyPr>
          <a:lstStyle/>
          <a:p>
            <a:pPr defTabSz="685800"/>
            <a:r>
              <a:rPr lang="en-GB" sz="2400" dirty="0" smtClean="0">
                <a:solidFill>
                  <a:srgbClr val="005FB8"/>
                </a:solidFill>
                <a:latin typeface="Arial" panose="020B0604020202020204" pitchFamily="34" charset="0"/>
                <a:cs typeface="Arial" panose="020B0604020202020204" pitchFamily="34" charset="0"/>
              </a:rPr>
              <a:t>Webinar in April 2021</a:t>
            </a:r>
            <a:endParaRPr lang="en-GB" sz="2400" dirty="0">
              <a:solidFill>
                <a:srgbClr val="005FB8"/>
              </a:solidFill>
              <a:latin typeface="Arial" panose="020B0604020202020204" pitchFamily="34" charset="0"/>
              <a:cs typeface="Arial" panose="020B0604020202020204" pitchFamily="34" charset="0"/>
            </a:endParaRPr>
          </a:p>
        </p:txBody>
      </p:sp>
      <p:sp>
        <p:nvSpPr>
          <p:cNvPr id="3" name="AutoShape 2" descr="NHS England &amp; NHS Improvement · GitHub"/>
          <p:cNvSpPr>
            <a:spLocks noChangeAspect="1" noChangeArrowheads="1"/>
          </p:cNvSpPr>
          <p:nvPr/>
        </p:nvSpPr>
        <p:spPr bwMode="auto">
          <a:xfrm>
            <a:off x="116682" y="-108346"/>
            <a:ext cx="1376659" cy="1376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4" name="AutoShape 4" descr="Leading change with people and communities | NHS England and NHS Improvement  Events"/>
          <p:cNvSpPr>
            <a:spLocks noChangeAspect="1" noChangeArrowheads="1"/>
          </p:cNvSpPr>
          <p:nvPr/>
        </p:nvSpPr>
        <p:spPr bwMode="auto">
          <a:xfrm>
            <a:off x="116681" y="-10834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pic>
        <p:nvPicPr>
          <p:cNvPr id="8"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81" y="574207"/>
            <a:ext cx="3249708" cy="4594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3862152" y="441907"/>
            <a:ext cx="3742759" cy="4701593"/>
          </a:xfrm>
          <a:prstGeom prst="rect">
            <a:avLst/>
          </a:prstGeom>
        </p:spPr>
      </p:pic>
      <p:pic>
        <p:nvPicPr>
          <p:cNvPr id="11" name="Picture 10"/>
          <p:cNvPicPr>
            <a:picLocks noChangeAspect="1"/>
          </p:cNvPicPr>
          <p:nvPr/>
        </p:nvPicPr>
        <p:blipFill>
          <a:blip r:embed="rId5"/>
          <a:stretch>
            <a:fillRect/>
          </a:stretch>
        </p:blipFill>
        <p:spPr>
          <a:xfrm>
            <a:off x="7225830" y="5954"/>
            <a:ext cx="1850937" cy="769352"/>
          </a:xfrm>
          <a:prstGeom prst="rect">
            <a:avLst/>
          </a:prstGeom>
        </p:spPr>
      </p:pic>
    </p:spTree>
    <p:extLst>
      <p:ext uri="{BB962C8B-B14F-4D97-AF65-F5344CB8AC3E}">
        <p14:creationId xmlns:p14="http://schemas.microsoft.com/office/powerpoint/2010/main" val="3295886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43031" y="137430"/>
            <a:ext cx="7461880" cy="461665"/>
          </a:xfrm>
          <a:prstGeom prst="rect">
            <a:avLst/>
          </a:prstGeom>
          <a:noFill/>
        </p:spPr>
        <p:txBody>
          <a:bodyPr wrap="square" rtlCol="0">
            <a:spAutoFit/>
          </a:bodyPr>
          <a:lstStyle/>
          <a:p>
            <a:pPr defTabSz="685800"/>
            <a:r>
              <a:rPr lang="en-GB" sz="2400" dirty="0" smtClean="0">
                <a:solidFill>
                  <a:srgbClr val="005FB8"/>
                </a:solidFill>
                <a:latin typeface="Arial" panose="020B0604020202020204" pitchFamily="34" charset="0"/>
                <a:cs typeface="Arial" panose="020B0604020202020204" pitchFamily="34" charset="0"/>
              </a:rPr>
              <a:t>April 2021 Webinar Team</a:t>
            </a:r>
            <a:endParaRPr lang="en-GB" sz="2400" dirty="0">
              <a:solidFill>
                <a:srgbClr val="005FB8"/>
              </a:solidFill>
              <a:latin typeface="Arial" panose="020B0604020202020204" pitchFamily="34" charset="0"/>
              <a:cs typeface="Arial" panose="020B0604020202020204" pitchFamily="34" charset="0"/>
            </a:endParaRPr>
          </a:p>
        </p:txBody>
      </p:sp>
      <p:sp>
        <p:nvSpPr>
          <p:cNvPr id="3" name="AutoShape 2" descr="NHS England &amp; NHS Improvement · GitHub"/>
          <p:cNvSpPr>
            <a:spLocks noChangeAspect="1" noChangeArrowheads="1"/>
          </p:cNvSpPr>
          <p:nvPr/>
        </p:nvSpPr>
        <p:spPr bwMode="auto">
          <a:xfrm>
            <a:off x="116682" y="-108346"/>
            <a:ext cx="1376659" cy="1376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4" name="AutoShape 4" descr="Leading change with people and communities | NHS England and NHS Improvement  Events"/>
          <p:cNvSpPr>
            <a:spLocks noChangeAspect="1" noChangeArrowheads="1"/>
          </p:cNvSpPr>
          <p:nvPr/>
        </p:nvSpPr>
        <p:spPr bwMode="auto">
          <a:xfrm>
            <a:off x="116681" y="-10834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pic>
        <p:nvPicPr>
          <p:cNvPr id="11" name="Picture 10"/>
          <p:cNvPicPr>
            <a:picLocks noChangeAspect="1"/>
          </p:cNvPicPr>
          <p:nvPr/>
        </p:nvPicPr>
        <p:blipFill>
          <a:blip r:embed="rId3"/>
          <a:stretch>
            <a:fillRect/>
          </a:stretch>
        </p:blipFill>
        <p:spPr>
          <a:xfrm>
            <a:off x="7225830" y="5954"/>
            <a:ext cx="1850937" cy="769352"/>
          </a:xfrm>
          <a:prstGeom prst="rect">
            <a:avLst/>
          </a:prstGeom>
        </p:spPr>
      </p:pic>
      <p:pic>
        <p:nvPicPr>
          <p:cNvPr id="1026" name="Picture 2"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80" y="899132"/>
            <a:ext cx="8763001" cy="410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620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9704" y="137428"/>
            <a:ext cx="933636" cy="376004"/>
          </a:xfrm>
          <a:prstGeom prst="rect">
            <a:avLst/>
          </a:prstGeom>
        </p:spPr>
      </p:pic>
      <p:sp>
        <p:nvSpPr>
          <p:cNvPr id="15" name="TextBox 14"/>
          <p:cNvSpPr txBox="1"/>
          <p:nvPr/>
        </p:nvSpPr>
        <p:spPr>
          <a:xfrm>
            <a:off x="143031" y="137429"/>
            <a:ext cx="7005915" cy="461665"/>
          </a:xfrm>
          <a:prstGeom prst="rect">
            <a:avLst/>
          </a:prstGeom>
          <a:noFill/>
        </p:spPr>
        <p:txBody>
          <a:bodyPr wrap="square" rtlCol="0">
            <a:spAutoFit/>
          </a:bodyPr>
          <a:lstStyle/>
          <a:p>
            <a:r>
              <a:rPr lang="en-GB" sz="2400" dirty="0">
                <a:solidFill>
                  <a:srgbClr val="005FB8"/>
                </a:solidFill>
                <a:latin typeface="Arial" panose="020B0604020202020204" pitchFamily="34" charset="0"/>
                <a:cs typeface="Arial" panose="020B0604020202020204" pitchFamily="34" charset="0"/>
              </a:rPr>
              <a:t>The </a:t>
            </a:r>
            <a:r>
              <a:rPr lang="en-GB" sz="2400" dirty="0" smtClean="0">
                <a:solidFill>
                  <a:srgbClr val="005FB8"/>
                </a:solidFill>
                <a:latin typeface="Arial" panose="020B0604020202020204" pitchFamily="34" charset="0"/>
                <a:cs typeface="Arial" panose="020B0604020202020204" pitchFamily="34" charset="0"/>
              </a:rPr>
              <a:t>Pledge April 2022 </a:t>
            </a:r>
            <a:endParaRPr lang="en-GB" sz="2400" dirty="0">
              <a:solidFill>
                <a:srgbClr val="005FB8"/>
              </a:solidFill>
              <a:latin typeface="Arial" panose="020B0604020202020204" pitchFamily="34" charset="0"/>
              <a:cs typeface="Arial" panose="020B0604020202020204" pitchFamily="34" charset="0"/>
            </a:endParaRPr>
          </a:p>
        </p:txBody>
      </p:sp>
      <p:sp>
        <p:nvSpPr>
          <p:cNvPr id="3" name="AutoShape 2" descr="NHS England &amp; NHS Improvement · GitHub"/>
          <p:cNvSpPr>
            <a:spLocks noChangeAspect="1" noChangeArrowheads="1"/>
          </p:cNvSpPr>
          <p:nvPr/>
        </p:nvSpPr>
        <p:spPr bwMode="auto">
          <a:xfrm>
            <a:off x="116681" y="-108347"/>
            <a:ext cx="1376659" cy="1376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4" name="AutoShape 4" descr="Leading change with people and communities | NHS England and NHS Improvement  Events"/>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 name="Rectangle 8"/>
          <p:cNvSpPr/>
          <p:nvPr/>
        </p:nvSpPr>
        <p:spPr>
          <a:xfrm>
            <a:off x="230981" y="513059"/>
            <a:ext cx="7786947" cy="715581"/>
          </a:xfrm>
          <a:prstGeom prst="rect">
            <a:avLst/>
          </a:prstGeom>
        </p:spPr>
        <p:txBody>
          <a:bodyPr wrap="square">
            <a:spAutoFit/>
          </a:bodyPr>
          <a:lstStyle/>
          <a:p>
            <a:endParaRPr lang="en-GB" sz="1350" dirty="0">
              <a:solidFill>
                <a:srgbClr val="002060"/>
              </a:solidFill>
              <a:latin typeface="-apple-system"/>
            </a:endParaRPr>
          </a:p>
          <a:p>
            <a:r>
              <a:rPr lang="en-GB" sz="1350" dirty="0">
                <a:solidFill>
                  <a:srgbClr val="002060"/>
                </a:solidFill>
                <a:latin typeface="-apple-system"/>
              </a:rPr>
              <a:t>Working with CAHN to promote black leaders and professionals pledging to reach out to Black African and Black Caribbean communities </a:t>
            </a:r>
            <a:endParaRPr lang="en-GB" sz="1350" dirty="0">
              <a:solidFill>
                <a:srgbClr val="242424"/>
              </a:solidFill>
              <a:latin typeface="-apple-system"/>
            </a:endParaRPr>
          </a:p>
        </p:txBody>
      </p:sp>
      <p:pic>
        <p:nvPicPr>
          <p:cNvPr id="10" name="Picture 9"/>
          <p:cNvPicPr>
            <a:picLocks noChangeAspect="1"/>
          </p:cNvPicPr>
          <p:nvPr/>
        </p:nvPicPr>
        <p:blipFill>
          <a:blip r:embed="rId3"/>
          <a:stretch>
            <a:fillRect/>
          </a:stretch>
        </p:blipFill>
        <p:spPr>
          <a:xfrm>
            <a:off x="143031" y="1514092"/>
            <a:ext cx="4549078" cy="3371584"/>
          </a:xfrm>
          <a:prstGeom prst="rect">
            <a:avLst/>
          </a:prstGeom>
        </p:spPr>
      </p:pic>
      <p:pic>
        <p:nvPicPr>
          <p:cNvPr id="11" name="Picture 10"/>
          <p:cNvPicPr>
            <a:picLocks noChangeAspect="1"/>
          </p:cNvPicPr>
          <p:nvPr/>
        </p:nvPicPr>
        <p:blipFill>
          <a:blip r:embed="rId4"/>
          <a:stretch>
            <a:fillRect/>
          </a:stretch>
        </p:blipFill>
        <p:spPr>
          <a:xfrm>
            <a:off x="4527490" y="1475997"/>
            <a:ext cx="4616510" cy="3447773"/>
          </a:xfrm>
          <a:prstGeom prst="rect">
            <a:avLst/>
          </a:prstGeom>
        </p:spPr>
      </p:pic>
    </p:spTree>
    <p:extLst>
      <p:ext uri="{BB962C8B-B14F-4D97-AF65-F5344CB8AC3E}">
        <p14:creationId xmlns:p14="http://schemas.microsoft.com/office/powerpoint/2010/main" val="1867925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43031" y="137430"/>
            <a:ext cx="7461880" cy="461665"/>
          </a:xfrm>
          <a:prstGeom prst="rect">
            <a:avLst/>
          </a:prstGeom>
          <a:noFill/>
        </p:spPr>
        <p:txBody>
          <a:bodyPr wrap="square" rtlCol="0">
            <a:spAutoFit/>
          </a:bodyPr>
          <a:lstStyle/>
          <a:p>
            <a:pPr defTabSz="685800"/>
            <a:r>
              <a:rPr lang="en-GB" sz="2400" dirty="0" smtClean="0">
                <a:solidFill>
                  <a:srgbClr val="005FB8"/>
                </a:solidFill>
                <a:latin typeface="Arial" panose="020B0604020202020204" pitchFamily="34" charset="0"/>
                <a:cs typeface="Arial" panose="020B0604020202020204" pitchFamily="34" charset="0"/>
              </a:rPr>
              <a:t>Enfield Vaccination </a:t>
            </a:r>
            <a:endParaRPr lang="en-GB" sz="2400" dirty="0">
              <a:solidFill>
                <a:srgbClr val="005FB8"/>
              </a:solidFill>
              <a:latin typeface="Arial" panose="020B0604020202020204" pitchFamily="34" charset="0"/>
              <a:cs typeface="Arial" panose="020B0604020202020204" pitchFamily="34" charset="0"/>
            </a:endParaRPr>
          </a:p>
        </p:txBody>
      </p:sp>
      <p:sp>
        <p:nvSpPr>
          <p:cNvPr id="3" name="AutoShape 2" descr="NHS England &amp; NHS Improvement · GitHub"/>
          <p:cNvSpPr>
            <a:spLocks noChangeAspect="1" noChangeArrowheads="1"/>
          </p:cNvSpPr>
          <p:nvPr/>
        </p:nvSpPr>
        <p:spPr bwMode="auto">
          <a:xfrm>
            <a:off x="116682" y="-108346"/>
            <a:ext cx="1376659" cy="1376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sp>
        <p:nvSpPr>
          <p:cNvPr id="4" name="AutoShape 4" descr="Leading change with people and communities | NHS England and NHS Improvement  Events"/>
          <p:cNvSpPr>
            <a:spLocks noChangeAspect="1" noChangeArrowheads="1"/>
          </p:cNvSpPr>
          <p:nvPr/>
        </p:nvSpPr>
        <p:spPr bwMode="auto">
          <a:xfrm>
            <a:off x="116681" y="-10834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a:endParaRPr>
          </a:p>
        </p:txBody>
      </p:sp>
      <p:pic>
        <p:nvPicPr>
          <p:cNvPr id="3074"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82" y="844871"/>
            <a:ext cx="3312156" cy="24841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353" y="198428"/>
            <a:ext cx="1710847" cy="22811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p:cNvPicPr>
            <a:picLocks noChangeAspect="1" noChangeArrowheads="1"/>
          </p:cNvPicPr>
          <p:nvPr/>
        </p:nvPicPr>
        <p:blipFill rotWithShape="1">
          <a:blip r:embed="rId5">
            <a:extLst>
              <a:ext uri="{28A0092B-C50C-407E-A947-70E740481C1C}">
                <a14:useLocalDpi xmlns:a14="http://schemas.microsoft.com/office/drawing/2010/main" val="0"/>
              </a:ext>
            </a:extLst>
          </a:blip>
          <a:srcRect b="42525"/>
          <a:stretch/>
        </p:blipFill>
        <p:spPr bwMode="auto">
          <a:xfrm>
            <a:off x="6489" y="3380141"/>
            <a:ext cx="3536649" cy="1524497"/>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1333" y="46028"/>
            <a:ext cx="10472467" cy="6811972"/>
          </a:xfrm>
        </p:spPr>
      </p:pic>
      <p:pic>
        <p:nvPicPr>
          <p:cNvPr id="12"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3733" y="198428"/>
            <a:ext cx="10472467" cy="6811972"/>
          </a:xfrm>
        </p:spPr>
      </p:pic>
      <p:pic>
        <p:nvPicPr>
          <p:cNvPr id="3084" name="Picture 12" descr="Image"/>
          <p:cNvPicPr>
            <a:picLocks noChangeAspect="1" noChangeArrowheads="1"/>
          </p:cNvPicPr>
          <p:nvPr/>
        </p:nvPicPr>
        <p:blipFill rotWithShape="1">
          <a:blip r:embed="rId7">
            <a:extLst>
              <a:ext uri="{28A0092B-C50C-407E-A947-70E740481C1C}">
                <a14:useLocalDpi xmlns:a14="http://schemas.microsoft.com/office/drawing/2010/main" val="0"/>
              </a:ext>
            </a:extLst>
          </a:blip>
          <a:srcRect l="18818" t="-3402" r="4210" b="-21650"/>
          <a:stretch/>
        </p:blipFill>
        <p:spPr bwMode="auto">
          <a:xfrm>
            <a:off x="3628890" y="198428"/>
            <a:ext cx="3158288" cy="405986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p:cNvPicPr>
            <a:picLocks noChangeAspect="1" noChangeArrowheads="1"/>
          </p:cNvPicPr>
          <p:nvPr/>
        </p:nvPicPr>
        <p:blipFill rotWithShape="1">
          <a:blip r:embed="rId8">
            <a:extLst>
              <a:ext uri="{28A0092B-C50C-407E-A947-70E740481C1C}">
                <a14:useLocalDpi xmlns:a14="http://schemas.microsoft.com/office/drawing/2010/main" val="0"/>
              </a:ext>
            </a:extLst>
          </a:blip>
          <a:srcRect t="26450" r="9058"/>
          <a:stretch/>
        </p:blipFill>
        <p:spPr bwMode="auto">
          <a:xfrm>
            <a:off x="7112353" y="2540555"/>
            <a:ext cx="1747556" cy="254912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4636" y="3604414"/>
            <a:ext cx="2691896" cy="1516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040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s">
  <a:themeElements>
    <a:clrScheme name="CCG Brand Colours">
      <a:dk1>
        <a:sysClr val="windowText" lastClr="000000"/>
      </a:dk1>
      <a:lt1>
        <a:srgbClr val="FFFFFF"/>
      </a:lt1>
      <a:dk2>
        <a:srgbClr val="FFFFFF"/>
      </a:dk2>
      <a:lt2>
        <a:srgbClr val="FFFFFF"/>
      </a:lt2>
      <a:accent1>
        <a:srgbClr val="009A98"/>
      </a:accent1>
      <a:accent2>
        <a:srgbClr val="0072C5"/>
      </a:accent2>
      <a:accent3>
        <a:srgbClr val="C10071"/>
      </a:accent3>
      <a:accent4>
        <a:srgbClr val="F49800"/>
      </a:accent4>
      <a:accent5>
        <a:srgbClr val="878787"/>
      </a:accent5>
      <a:accent6>
        <a:srgbClr val="DADADA"/>
      </a:accent6>
      <a:hlink>
        <a:srgbClr val="FFFFFF"/>
      </a:hlink>
      <a:folHlink>
        <a:srgbClr val="0072C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itle slides">
  <a:themeElements>
    <a:clrScheme name="CCG Brand Colours">
      <a:dk1>
        <a:sysClr val="windowText" lastClr="000000"/>
      </a:dk1>
      <a:lt1>
        <a:srgbClr val="FFFFFF"/>
      </a:lt1>
      <a:dk2>
        <a:srgbClr val="FFFFFF"/>
      </a:dk2>
      <a:lt2>
        <a:srgbClr val="FFFFFF"/>
      </a:lt2>
      <a:accent1>
        <a:srgbClr val="009A98"/>
      </a:accent1>
      <a:accent2>
        <a:srgbClr val="0072C5"/>
      </a:accent2>
      <a:accent3>
        <a:srgbClr val="C10071"/>
      </a:accent3>
      <a:accent4>
        <a:srgbClr val="F49800"/>
      </a:accent4>
      <a:accent5>
        <a:srgbClr val="878787"/>
      </a:accent5>
      <a:accent6>
        <a:srgbClr val="DADADA"/>
      </a:accent6>
      <a:hlink>
        <a:srgbClr val="FFFFFF"/>
      </a:hlink>
      <a:folHlink>
        <a:srgbClr val="0072C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50FEECC77E5F4DBE266490FA247A64" ma:contentTypeVersion="16" ma:contentTypeDescription="Create a new document." ma:contentTypeScope="" ma:versionID="b64a3ead89a3824fa43d2219147fd7d5">
  <xsd:schema xmlns:xsd="http://www.w3.org/2001/XMLSchema" xmlns:xs="http://www.w3.org/2001/XMLSchema" xmlns:p="http://schemas.microsoft.com/office/2006/metadata/properties" xmlns:ns1="http://schemas.microsoft.com/sharepoint/v3" xmlns:ns3="91a3f829-6f5c-41af-99dc-0a49ebda90e5" xmlns:ns4="f8569ae2-a674-4d72-b661-dd96add2eefe" targetNamespace="http://schemas.microsoft.com/office/2006/metadata/properties" ma:root="true" ma:fieldsID="f904e81e5882c8361f82f6007bb4285b" ns1:_="" ns3:_="" ns4:_="">
    <xsd:import namespace="http://schemas.microsoft.com/sharepoint/v3"/>
    <xsd:import namespace="91a3f829-6f5c-41af-99dc-0a49ebda90e5"/>
    <xsd:import namespace="f8569ae2-a674-4d72-b661-dd96add2eef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a3f829-6f5c-41af-99dc-0a49ebda90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569ae2-a674-4d72-b661-dd96add2eef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D980D3-DD72-46EF-93ED-0228923CB7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1a3f829-6f5c-41af-99dc-0a49ebda90e5"/>
    <ds:schemaRef ds:uri="f8569ae2-a674-4d72-b661-dd96add2ee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D80C7E-C5A3-4D0D-A433-26EAA3FC7792}">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8569ae2-a674-4d72-b661-dd96add2eefe"/>
    <ds:schemaRef ds:uri="91a3f829-6f5c-41af-99dc-0a49ebda90e5"/>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8D0AE87-D436-4460-8ED3-C3A4C7ED08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1357</TotalTime>
  <Words>948</Words>
  <Application>Microsoft Office PowerPoint</Application>
  <PresentationFormat>On-screen Show (16:9)</PresentationFormat>
  <Paragraphs>74</Paragraphs>
  <Slides>11</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-apple-system</vt:lpstr>
      <vt:lpstr>Arial</vt:lpstr>
      <vt:lpstr>Calibri</vt:lpstr>
      <vt:lpstr>Calibri Light</vt:lpstr>
      <vt:lpstr>sofia-pro</vt:lpstr>
      <vt:lpstr>Symbol</vt:lpstr>
      <vt:lpstr>Office Theme</vt:lpstr>
      <vt:lpstr>Title slides</vt:lpstr>
      <vt:lpstr>1_Title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 Batt</dc:creator>
  <cp:lastModifiedBy>Karim, Riyad</cp:lastModifiedBy>
  <cp:revision>53</cp:revision>
  <dcterms:created xsi:type="dcterms:W3CDTF">2021-06-09T14:44:53Z</dcterms:created>
  <dcterms:modified xsi:type="dcterms:W3CDTF">2022-05-28T10:25:58Z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bcdc019-0bea-4b59-b307-3b66a7dbbd6f_Enabled">
    <vt:lpwstr>true</vt:lpwstr>
  </property>
  <property fmtid="{D5CDD505-2E9C-101B-9397-08002B2CF9AE}" pid="3" name="MSIP_Label_3bcdc019-0bea-4b59-b307-3b66a7dbbd6f_SetDate">
    <vt:lpwstr>2021-06-09T14:45:00Z</vt:lpwstr>
  </property>
  <property fmtid="{D5CDD505-2E9C-101B-9397-08002B2CF9AE}" pid="4" name="MSIP_Label_3bcdc019-0bea-4b59-b307-3b66a7dbbd6f_Method">
    <vt:lpwstr>Standard</vt:lpwstr>
  </property>
  <property fmtid="{D5CDD505-2E9C-101B-9397-08002B2CF9AE}" pid="5" name="MSIP_Label_3bcdc019-0bea-4b59-b307-3b66a7dbbd6f_Name">
    <vt:lpwstr>OFFICIAL</vt:lpwstr>
  </property>
  <property fmtid="{D5CDD505-2E9C-101B-9397-08002B2CF9AE}" pid="6" name="MSIP_Label_3bcdc019-0bea-4b59-b307-3b66a7dbbd6f_SiteId">
    <vt:lpwstr>2f7a9b80-2e65-4ed6-9851-2f727effb3a1</vt:lpwstr>
  </property>
  <property fmtid="{D5CDD505-2E9C-101B-9397-08002B2CF9AE}" pid="7" name="MSIP_Label_3bcdc019-0bea-4b59-b307-3b66a7dbbd6f_ActionId">
    <vt:lpwstr>edb1c83a-179f-4a5a-a0c5-cef3b8b802e4</vt:lpwstr>
  </property>
  <property fmtid="{D5CDD505-2E9C-101B-9397-08002B2CF9AE}" pid="8" name="MSIP_Label_3bcdc019-0bea-4b59-b307-3b66a7dbbd6f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OFFICIAL</vt:lpwstr>
  </property>
  <property fmtid="{D5CDD505-2E9C-101B-9397-08002B2CF9AE}" pid="11" name="ContentTypeId">
    <vt:lpwstr>0x0101003150FEECC77E5F4DBE266490FA247A64</vt:lpwstr>
  </property>
</Properties>
</file>